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600000101010101" charset="0"/>
      <p:regular r:id="rId25"/>
    </p:embeddedFont>
    <p:embeddedFont>
      <p:font typeface="Canva Sans Bold" panose="020B0600000101010101" charset="0"/>
      <p:regular r:id="rId26"/>
    </p:embeddedFont>
    <p:embeddedFont>
      <p:font typeface="Canva Sans Italics" panose="020B0600000101010101" charset="0"/>
      <p:regular r:id="rId27"/>
    </p:embeddedFont>
    <p:embeddedFont>
      <p:font typeface="Neo Sans" panose="020B0600000101010101" charset="0"/>
      <p:regular r:id="rId28"/>
    </p:embeddedFont>
    <p:embeddedFont>
      <p:font typeface="Neo Sans Bold" panose="020B0600000101010101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30분마다 협업 점수(cf_score) 계산</a:t>
            </a:r>
          </a:p>
          <a:p>
            <a:endParaRPr lang="en-US"/>
          </a:p>
          <a:p>
            <a:r>
              <a:rPr lang="en-US"/>
              <a:t>협업 필터링을 위해 사용한 기술: SVD 기법을 사용한 Matrix Factorization(매트릭스 팩토리제이션)</a:t>
            </a:r>
          </a:p>
          <a:p>
            <a:endParaRPr lang="en-US"/>
          </a:p>
          <a:p>
            <a:r>
              <a:rPr lang="en-US"/>
              <a:t># Matrix Factorization</a:t>
            </a:r>
          </a:p>
          <a:p>
            <a:r>
              <a:rPr lang="en-US"/>
              <a:t>사용자-아이템 잠재요인으로 사용자가 선호하는 아이템을 추천하기 위해 사용되는 기술</a:t>
            </a:r>
          </a:p>
          <a:p>
            <a:endParaRPr lang="en-US"/>
          </a:p>
          <a:p>
            <a:r>
              <a:rPr lang="en-US"/>
              <a:t>1. UserIntraction으로 만든 matrix를 사용자 잠재 행렬, 아이템 잠재 행렬, 이렇게 두 행렬의 곱으로 분해</a:t>
            </a:r>
          </a:p>
          <a:p>
            <a:r>
              <a:rPr lang="en-US"/>
              <a:t>2. 이 두 행렬을 곱해 예측 평점의 차이를 최소화하도록 학습을 진행하여 예측하고 추천.</a:t>
            </a:r>
          </a:p>
          <a:p>
            <a:endParaRPr lang="en-US"/>
          </a:p>
          <a:p>
            <a:r>
              <a:rPr lang="en-US"/>
              <a:t>사용한 SVD 기법을 사용하여</a:t>
            </a:r>
          </a:p>
          <a:p>
            <a:r>
              <a:rPr lang="en-US"/>
              <a:t>1. 사용자의 취향, 아이템의 특성을 찾아냄</a:t>
            </a:r>
          </a:p>
          <a:p>
            <a:r>
              <a:rPr lang="en-US"/>
              <a:t>2. 특이값 행렬로 중요하지 않은 잠재요인은 제거해 데이터 차원을 축소하여 차원 저주 문제(차원 늘면 예측 잘 안되는 문제) 완화.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787219"/>
            <a:ext cx="7426535" cy="817271"/>
            <a:chOff x="0" y="0"/>
            <a:chExt cx="1955960" cy="215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5960" cy="215248"/>
            </a:xfrm>
            <a:custGeom>
              <a:avLst/>
              <a:gdLst/>
              <a:ahLst/>
              <a:cxnLst/>
              <a:rect l="l" t="t" r="r" b="b"/>
              <a:pathLst>
                <a:path w="1955960" h="215248">
                  <a:moveTo>
                    <a:pt x="62548" y="0"/>
                  </a:moveTo>
                  <a:lnTo>
                    <a:pt x="1893412" y="0"/>
                  </a:lnTo>
                  <a:cubicBezTo>
                    <a:pt x="1927956" y="0"/>
                    <a:pt x="1955960" y="28004"/>
                    <a:pt x="1955960" y="62548"/>
                  </a:cubicBezTo>
                  <a:lnTo>
                    <a:pt x="1955960" y="152700"/>
                  </a:lnTo>
                  <a:cubicBezTo>
                    <a:pt x="1955960" y="169289"/>
                    <a:pt x="1949370" y="185198"/>
                    <a:pt x="1937640" y="196929"/>
                  </a:cubicBezTo>
                  <a:cubicBezTo>
                    <a:pt x="1925910" y="208659"/>
                    <a:pt x="1910000" y="215248"/>
                    <a:pt x="1893412" y="215248"/>
                  </a:cubicBezTo>
                  <a:lnTo>
                    <a:pt x="62548" y="215248"/>
                  </a:lnTo>
                  <a:cubicBezTo>
                    <a:pt x="45959" y="215248"/>
                    <a:pt x="30050" y="208659"/>
                    <a:pt x="18320" y="196929"/>
                  </a:cubicBezTo>
                  <a:cubicBezTo>
                    <a:pt x="6590" y="185198"/>
                    <a:pt x="0" y="169289"/>
                    <a:pt x="0" y="152700"/>
                  </a:cubicBezTo>
                  <a:lnTo>
                    <a:pt x="0" y="62548"/>
                  </a:lnTo>
                  <a:cubicBezTo>
                    <a:pt x="0" y="45959"/>
                    <a:pt x="6590" y="30050"/>
                    <a:pt x="18320" y="18320"/>
                  </a:cubicBezTo>
                  <a:cubicBezTo>
                    <a:pt x="30050" y="6590"/>
                    <a:pt x="45959" y="0"/>
                    <a:pt x="62548" y="0"/>
                  </a:cubicBezTo>
                  <a:close/>
                </a:path>
              </a:pathLst>
            </a:custGeom>
            <a:solidFill>
              <a:srgbClr val="B2818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55960" cy="253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90330" y="9238853"/>
            <a:ext cx="507340" cy="5073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4F2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98861" y="1807400"/>
            <a:ext cx="5330750" cy="6448804"/>
            <a:chOff x="0" y="0"/>
            <a:chExt cx="1483168" cy="17942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3168" cy="1794249"/>
            </a:xfrm>
            <a:custGeom>
              <a:avLst/>
              <a:gdLst/>
              <a:ahLst/>
              <a:cxnLst/>
              <a:rect l="l" t="t" r="r" b="b"/>
              <a:pathLst>
                <a:path w="1483168" h="1794249">
                  <a:moveTo>
                    <a:pt x="1387570" y="0"/>
                  </a:moveTo>
                  <a:lnTo>
                    <a:pt x="95598" y="0"/>
                  </a:lnTo>
                  <a:cubicBezTo>
                    <a:pt x="42801" y="0"/>
                    <a:pt x="0" y="42801"/>
                    <a:pt x="0" y="95598"/>
                  </a:cubicBezTo>
                  <a:lnTo>
                    <a:pt x="0" y="1496329"/>
                  </a:lnTo>
                  <a:cubicBezTo>
                    <a:pt x="0" y="1549126"/>
                    <a:pt x="42801" y="1591927"/>
                    <a:pt x="95598" y="1591927"/>
                  </a:cubicBezTo>
                  <a:lnTo>
                    <a:pt x="204343" y="1591927"/>
                  </a:lnTo>
                  <a:cubicBezTo>
                    <a:pt x="231994" y="1591927"/>
                    <a:pt x="258291" y="1603899"/>
                    <a:pt x="276447" y="1624754"/>
                  </a:cubicBezTo>
                  <a:lnTo>
                    <a:pt x="395420" y="1761415"/>
                  </a:lnTo>
                  <a:cubicBezTo>
                    <a:pt x="413574" y="1782273"/>
                    <a:pt x="439871" y="1794248"/>
                    <a:pt x="467524" y="1794249"/>
                  </a:cubicBezTo>
                  <a:lnTo>
                    <a:pt x="1015644" y="1794249"/>
                  </a:lnTo>
                  <a:cubicBezTo>
                    <a:pt x="1043296" y="1794250"/>
                    <a:pt x="1069593" y="1782277"/>
                    <a:pt x="1087749" y="1761421"/>
                  </a:cubicBezTo>
                  <a:lnTo>
                    <a:pt x="1206720" y="1624761"/>
                  </a:lnTo>
                  <a:cubicBezTo>
                    <a:pt x="1224876" y="1603906"/>
                    <a:pt x="1251173" y="1591933"/>
                    <a:pt x="1278824" y="1591933"/>
                  </a:cubicBezTo>
                  <a:lnTo>
                    <a:pt x="1387570" y="1591933"/>
                  </a:lnTo>
                  <a:cubicBezTo>
                    <a:pt x="1440368" y="1591933"/>
                    <a:pt x="1483168" y="1549133"/>
                    <a:pt x="1483168" y="1496335"/>
                  </a:cubicBezTo>
                  <a:lnTo>
                    <a:pt x="1483168" y="95598"/>
                  </a:lnTo>
                  <a:cubicBezTo>
                    <a:pt x="1483168" y="42801"/>
                    <a:pt x="1440368" y="0"/>
                    <a:pt x="1387570" y="0"/>
                  </a:cubicBezTo>
                  <a:close/>
                </a:path>
              </a:pathLst>
            </a:custGeom>
            <a:blipFill>
              <a:blip r:embed="rId2"/>
              <a:stretch>
                <a:fillRect l="-10487" r="-10487"/>
              </a:stretch>
            </a:blipFill>
            <a:ln w="19050" cap="sq">
              <a:solidFill>
                <a:srgbClr val="404040"/>
              </a:solidFill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028700" y="1950275"/>
            <a:ext cx="11846109" cy="216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61"/>
              </a:lnSpc>
            </a:pPr>
            <a:r>
              <a:rPr lang="en-US" sz="14957" b="1" spc="-598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囊中之錐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5734" y="6001213"/>
            <a:ext cx="5606021" cy="51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7"/>
              </a:lnSpc>
            </a:pPr>
            <a:r>
              <a:rPr lang="en-US" sz="4174" b="1" spc="-246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조영진, 이명재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26 DEC,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3072832" cy="853167"/>
              <a:chOff x="0" y="0"/>
              <a:chExt cx="606979" cy="16852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06979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606979" h="168527">
                    <a:moveTo>
                      <a:pt x="84263" y="0"/>
                    </a:moveTo>
                    <a:lnTo>
                      <a:pt x="522716" y="0"/>
                    </a:lnTo>
                    <a:cubicBezTo>
                      <a:pt x="569253" y="0"/>
                      <a:pt x="606979" y="37726"/>
                      <a:pt x="606979" y="84263"/>
                    </a:cubicBezTo>
                    <a:lnTo>
                      <a:pt x="606979" y="84263"/>
                    </a:lnTo>
                    <a:cubicBezTo>
                      <a:pt x="606979" y="106611"/>
                      <a:pt x="598101" y="128044"/>
                      <a:pt x="582299" y="143847"/>
                    </a:cubicBezTo>
                    <a:cubicBezTo>
                      <a:pt x="566496" y="159649"/>
                      <a:pt x="545064" y="168527"/>
                      <a:pt x="52271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606979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072832" y="273802"/>
              <a:ext cx="250817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메인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247710" y="273802"/>
              <a:ext cx="250817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536440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647048" y="273802"/>
              <a:ext cx="2953434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5734" y="6809849"/>
            <a:ext cx="6936326" cy="109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6"/>
              </a:lnSpc>
            </a:pPr>
            <a:r>
              <a:rPr lang="en-US" sz="1600">
                <a:solidFill>
                  <a:srgbClr val="222223"/>
                </a:solidFill>
                <a:latin typeface="Canva Sans"/>
                <a:ea typeface="Canva Sans"/>
                <a:cs typeface="Canva Sans"/>
                <a:sym typeface="Canva Sans"/>
              </a:rPr>
              <a:t>囊中之錐, 주머니 속의 송곳처럼 숨길 수 없는 재미!</a:t>
            </a:r>
          </a:p>
          <a:p>
            <a:pPr algn="l">
              <a:lnSpc>
                <a:spcPts val="2176"/>
              </a:lnSpc>
            </a:pPr>
            <a:r>
              <a:rPr lang="en-US" sz="1600">
                <a:solidFill>
                  <a:srgbClr val="222223"/>
                </a:solidFill>
                <a:latin typeface="Canva Sans"/>
                <a:ea typeface="Canva Sans"/>
                <a:cs typeface="Canva Sans"/>
                <a:sym typeface="Canva Sans"/>
              </a:rPr>
              <a:t>방대한 커뮤니티 게시글 중 당신의 취향을 꿰뚫는 핵심 콘텐츠만 </a:t>
            </a:r>
          </a:p>
          <a:p>
            <a:pPr algn="l">
              <a:lnSpc>
                <a:spcPts val="2176"/>
              </a:lnSpc>
            </a:pPr>
            <a:r>
              <a:rPr lang="en-US" sz="1600">
                <a:solidFill>
                  <a:srgbClr val="222223"/>
                </a:solidFill>
                <a:latin typeface="Canva Sans"/>
                <a:ea typeface="Canva Sans"/>
                <a:cs typeface="Canva Sans"/>
                <a:sym typeface="Canva Sans"/>
              </a:rPr>
              <a:t>숏폼으로 빠르고 직관적으로 추천해 드립니다.</a:t>
            </a:r>
          </a:p>
          <a:p>
            <a:pPr algn="l">
              <a:lnSpc>
                <a:spcPts val="2176"/>
              </a:lnSpc>
            </a:pPr>
            <a:endParaRPr lang="en-US" sz="1600">
              <a:solidFill>
                <a:srgbClr val="222223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02438" y="2031926"/>
            <a:ext cx="5483183" cy="6492378"/>
            <a:chOff x="0" y="0"/>
            <a:chExt cx="868552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8552" cy="1028411"/>
            </a:xfrm>
            <a:custGeom>
              <a:avLst/>
              <a:gdLst/>
              <a:ahLst/>
              <a:cxnLst/>
              <a:rect l="l" t="t" r="r" b="b"/>
              <a:pathLst>
                <a:path w="868552" h="1028411">
                  <a:moveTo>
                    <a:pt x="45182" y="0"/>
                  </a:moveTo>
                  <a:lnTo>
                    <a:pt x="823370" y="0"/>
                  </a:lnTo>
                  <a:cubicBezTo>
                    <a:pt x="835353" y="0"/>
                    <a:pt x="846845" y="4760"/>
                    <a:pt x="855318" y="13234"/>
                  </a:cubicBezTo>
                  <a:cubicBezTo>
                    <a:pt x="863792" y="21707"/>
                    <a:pt x="868552" y="33199"/>
                    <a:pt x="868552" y="45182"/>
                  </a:cubicBezTo>
                  <a:lnTo>
                    <a:pt x="868552" y="983229"/>
                  </a:lnTo>
                  <a:cubicBezTo>
                    <a:pt x="868552" y="1008183"/>
                    <a:pt x="848323" y="1028411"/>
                    <a:pt x="823370" y="1028411"/>
                  </a:cubicBezTo>
                  <a:lnTo>
                    <a:pt x="45182" y="1028411"/>
                  </a:lnTo>
                  <a:cubicBezTo>
                    <a:pt x="20229" y="1028411"/>
                    <a:pt x="0" y="1008183"/>
                    <a:pt x="0" y="983229"/>
                  </a:cubicBezTo>
                  <a:lnTo>
                    <a:pt x="0" y="45182"/>
                  </a:lnTo>
                  <a:cubicBezTo>
                    <a:pt x="0" y="20229"/>
                    <a:pt x="20229" y="0"/>
                    <a:pt x="45182" y="0"/>
                  </a:cubicBezTo>
                  <a:close/>
                </a:path>
              </a:pathLst>
            </a:custGeom>
            <a:blipFill>
              <a:blip r:embed="rId2"/>
              <a:stretch>
                <a:fillRect t="-114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489776" y="2031926"/>
            <a:ext cx="5876009" cy="6492378"/>
            <a:chOff x="0" y="0"/>
            <a:chExt cx="930777" cy="10284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0777" cy="1028411"/>
            </a:xfrm>
            <a:custGeom>
              <a:avLst/>
              <a:gdLst/>
              <a:ahLst/>
              <a:cxnLst/>
              <a:rect l="l" t="t" r="r" b="b"/>
              <a:pathLst>
                <a:path w="930777" h="1028411">
                  <a:moveTo>
                    <a:pt x="42162" y="0"/>
                  </a:moveTo>
                  <a:lnTo>
                    <a:pt x="888615" y="0"/>
                  </a:lnTo>
                  <a:cubicBezTo>
                    <a:pt x="911900" y="0"/>
                    <a:pt x="930777" y="18876"/>
                    <a:pt x="930777" y="42162"/>
                  </a:cubicBezTo>
                  <a:lnTo>
                    <a:pt x="930777" y="986250"/>
                  </a:lnTo>
                  <a:cubicBezTo>
                    <a:pt x="930777" y="997432"/>
                    <a:pt x="926335" y="1008156"/>
                    <a:pt x="918428" y="1016063"/>
                  </a:cubicBezTo>
                  <a:cubicBezTo>
                    <a:pt x="910521" y="1023969"/>
                    <a:pt x="899797" y="1028411"/>
                    <a:pt x="888615" y="1028411"/>
                  </a:cubicBezTo>
                  <a:lnTo>
                    <a:pt x="42162" y="1028411"/>
                  </a:lnTo>
                  <a:cubicBezTo>
                    <a:pt x="30980" y="1028411"/>
                    <a:pt x="20256" y="1023969"/>
                    <a:pt x="12349" y="1016063"/>
                  </a:cubicBezTo>
                  <a:cubicBezTo>
                    <a:pt x="4442" y="1008156"/>
                    <a:pt x="0" y="997432"/>
                    <a:pt x="0" y="986250"/>
                  </a:cubicBezTo>
                  <a:lnTo>
                    <a:pt x="0" y="42162"/>
                  </a:lnTo>
                  <a:cubicBezTo>
                    <a:pt x="0" y="30980"/>
                    <a:pt x="4442" y="20256"/>
                    <a:pt x="12349" y="12349"/>
                  </a:cubicBezTo>
                  <a:cubicBezTo>
                    <a:pt x="20256" y="4442"/>
                    <a:pt x="30980" y="0"/>
                    <a:pt x="42162" y="0"/>
                  </a:cubicBezTo>
                  <a:close/>
                </a:path>
              </a:pathLst>
            </a:custGeom>
            <a:blipFill>
              <a:blip r:embed="rId3"/>
              <a:stretch>
                <a:fillRect l="-1536" r="-150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3012" y="8772894"/>
            <a:ext cx="252203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사용자 게시글 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51207" y="8772894"/>
            <a:ext cx="395314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상세 게시글 조회 및 관련 추천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801136" y="0"/>
              <a:ext cx="2581216" cy="853167"/>
              <a:chOff x="0" y="0"/>
              <a:chExt cx="509870" cy="1685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09870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509870" h="168527">
                    <a:moveTo>
                      <a:pt x="84263" y="0"/>
                    </a:moveTo>
                    <a:lnTo>
                      <a:pt x="425606" y="0"/>
                    </a:lnTo>
                    <a:cubicBezTo>
                      <a:pt x="447954" y="0"/>
                      <a:pt x="469387" y="8878"/>
                      <a:pt x="485190" y="24680"/>
                    </a:cubicBezTo>
                    <a:cubicBezTo>
                      <a:pt x="500992" y="40483"/>
                      <a:pt x="509870" y="61915"/>
                      <a:pt x="509870" y="84263"/>
                    </a:cubicBezTo>
                    <a:lnTo>
                      <a:pt x="509870" y="84263"/>
                    </a:lnTo>
                    <a:cubicBezTo>
                      <a:pt x="509870" y="130801"/>
                      <a:pt x="472144" y="168527"/>
                      <a:pt x="42560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09870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555328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기능/</a:t>
              </a:r>
              <a:r>
                <a:rPr lang="en-US" sz="2199" b="1" spc="-129">
                  <a:solidFill>
                    <a:srgbClr val="B4B4B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개선점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965379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647048" y="273802"/>
              <a:ext cx="2953434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950" y="2031926"/>
            <a:ext cx="7663038" cy="6492378"/>
            <a:chOff x="0" y="0"/>
            <a:chExt cx="1213847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2"/>
              <a:stretch>
                <a:fillRect b="-389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596262" y="2031926"/>
            <a:ext cx="7663038" cy="6492378"/>
            <a:chOff x="0" y="0"/>
            <a:chExt cx="1213847" cy="10284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3"/>
              <a:stretch>
                <a:fillRect t="-15813" b="-5190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90639" y="8772820"/>
            <a:ext cx="173565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시맨틱 검색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50674" y="8772894"/>
            <a:ext cx="295421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폭력물·음란물 감지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801136" y="0"/>
              <a:ext cx="2581216" cy="853167"/>
              <a:chOff x="0" y="0"/>
              <a:chExt cx="509870" cy="1685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09870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509870" h="168527">
                    <a:moveTo>
                      <a:pt x="84263" y="0"/>
                    </a:moveTo>
                    <a:lnTo>
                      <a:pt x="425606" y="0"/>
                    </a:lnTo>
                    <a:cubicBezTo>
                      <a:pt x="447954" y="0"/>
                      <a:pt x="469387" y="8878"/>
                      <a:pt x="485190" y="24680"/>
                    </a:cubicBezTo>
                    <a:cubicBezTo>
                      <a:pt x="500992" y="40483"/>
                      <a:pt x="509870" y="61915"/>
                      <a:pt x="509870" y="84263"/>
                    </a:cubicBezTo>
                    <a:lnTo>
                      <a:pt x="509870" y="84263"/>
                    </a:lnTo>
                    <a:cubicBezTo>
                      <a:pt x="509870" y="130801"/>
                      <a:pt x="472144" y="168527"/>
                      <a:pt x="42560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09870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555328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기능/</a:t>
              </a:r>
              <a:r>
                <a:rPr lang="en-US" sz="2199" b="1" spc="-129">
                  <a:solidFill>
                    <a:srgbClr val="B4B4B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개선점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965379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647048" y="273802"/>
              <a:ext cx="2953434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950" y="2031926"/>
            <a:ext cx="7663038" cy="6492378"/>
            <a:chOff x="0" y="0"/>
            <a:chExt cx="1213847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2"/>
              <a:stretch>
                <a:fillRect t="-6359" b="-635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596262" y="2031926"/>
            <a:ext cx="7663038" cy="6492378"/>
            <a:chOff x="0" y="0"/>
            <a:chExt cx="1213847" cy="10284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2"/>
              <a:stretch>
                <a:fillRect t="-6359" b="-635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9415" y="8772894"/>
            <a:ext cx="21981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카카오 성인 인증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28727" y="8772894"/>
            <a:ext cx="219810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게시글 작성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801136" y="0"/>
              <a:ext cx="2581216" cy="853167"/>
              <a:chOff x="0" y="0"/>
              <a:chExt cx="509870" cy="1685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09870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509870" h="168527">
                    <a:moveTo>
                      <a:pt x="84263" y="0"/>
                    </a:moveTo>
                    <a:lnTo>
                      <a:pt x="425606" y="0"/>
                    </a:lnTo>
                    <a:cubicBezTo>
                      <a:pt x="447954" y="0"/>
                      <a:pt x="469387" y="8878"/>
                      <a:pt x="485190" y="24680"/>
                    </a:cubicBezTo>
                    <a:cubicBezTo>
                      <a:pt x="500992" y="40483"/>
                      <a:pt x="509870" y="61915"/>
                      <a:pt x="509870" y="84263"/>
                    </a:cubicBezTo>
                    <a:lnTo>
                      <a:pt x="509870" y="84263"/>
                    </a:lnTo>
                    <a:cubicBezTo>
                      <a:pt x="509870" y="130801"/>
                      <a:pt x="472144" y="168527"/>
                      <a:pt x="42560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09870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555328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기능/</a:t>
              </a:r>
              <a:r>
                <a:rPr lang="en-US" sz="2199" b="1" spc="-129">
                  <a:solidFill>
                    <a:srgbClr val="B4B4B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개선점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965379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647048" y="273802"/>
              <a:ext cx="2953434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801136" y="0"/>
              <a:ext cx="2581216" cy="853167"/>
              <a:chOff x="0" y="0"/>
              <a:chExt cx="509870" cy="1685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09870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509870" h="168527">
                    <a:moveTo>
                      <a:pt x="84263" y="0"/>
                    </a:moveTo>
                    <a:lnTo>
                      <a:pt x="425606" y="0"/>
                    </a:lnTo>
                    <a:cubicBezTo>
                      <a:pt x="447954" y="0"/>
                      <a:pt x="469387" y="8878"/>
                      <a:pt x="485190" y="24680"/>
                    </a:cubicBezTo>
                    <a:cubicBezTo>
                      <a:pt x="500992" y="40483"/>
                      <a:pt x="509870" y="61915"/>
                      <a:pt x="509870" y="84263"/>
                    </a:cubicBezTo>
                    <a:lnTo>
                      <a:pt x="509870" y="84263"/>
                    </a:lnTo>
                    <a:cubicBezTo>
                      <a:pt x="509870" y="130801"/>
                      <a:pt x="472144" y="168527"/>
                      <a:pt x="42560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509870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555328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B4B4B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기능</a:t>
              </a: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/개선점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65379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647048" y="273802"/>
              <a:ext cx="2953434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651" y="2115104"/>
            <a:ext cx="9349197" cy="6874149"/>
            <a:chOff x="0" y="0"/>
            <a:chExt cx="12465596" cy="91655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40720" cy="7770181"/>
            </a:xfrm>
            <a:custGeom>
              <a:avLst/>
              <a:gdLst/>
              <a:ahLst/>
              <a:cxnLst/>
              <a:rect l="l" t="t" r="r" b="b"/>
              <a:pathLst>
                <a:path w="11640720" h="7770181">
                  <a:moveTo>
                    <a:pt x="0" y="0"/>
                  </a:moveTo>
                  <a:lnTo>
                    <a:pt x="11640720" y="0"/>
                  </a:lnTo>
                  <a:lnTo>
                    <a:pt x="11640720" y="7770181"/>
                  </a:lnTo>
                  <a:lnTo>
                    <a:pt x="0" y="7770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7770181"/>
              <a:ext cx="3964839" cy="1395351"/>
            </a:xfrm>
            <a:custGeom>
              <a:avLst/>
              <a:gdLst/>
              <a:ahLst/>
              <a:cxnLst/>
              <a:rect l="l" t="t" r="r" b="b"/>
              <a:pathLst>
                <a:path w="3964839" h="1395351">
                  <a:moveTo>
                    <a:pt x="0" y="0"/>
                  </a:moveTo>
                  <a:lnTo>
                    <a:pt x="3964839" y="0"/>
                  </a:lnTo>
                  <a:lnTo>
                    <a:pt x="3964839" y="1395351"/>
                  </a:lnTo>
                  <a:lnTo>
                    <a:pt x="0" y="1395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86653" y="6227616"/>
              <a:ext cx="12178943" cy="438604"/>
            </a:xfrm>
            <a:custGeom>
              <a:avLst/>
              <a:gdLst/>
              <a:ahLst/>
              <a:cxnLst/>
              <a:rect l="l" t="t" r="r" b="b"/>
              <a:pathLst>
                <a:path w="12178943" h="438604">
                  <a:moveTo>
                    <a:pt x="0" y="0"/>
                  </a:moveTo>
                  <a:lnTo>
                    <a:pt x="12178943" y="0"/>
                  </a:lnTo>
                  <a:lnTo>
                    <a:pt x="12178943" y="438604"/>
                  </a:lnTo>
                  <a:lnTo>
                    <a:pt x="0" y="438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95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466756" y="3326003"/>
            <a:ext cx="3054496" cy="431390"/>
            <a:chOff x="0" y="0"/>
            <a:chExt cx="804476" cy="1136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04476" cy="113617"/>
            </a:xfrm>
            <a:custGeom>
              <a:avLst/>
              <a:gdLst/>
              <a:ahLst/>
              <a:cxnLst/>
              <a:rect l="l" t="t" r="r" b="b"/>
              <a:pathLst>
                <a:path w="804476" h="113617">
                  <a:moveTo>
                    <a:pt x="0" y="0"/>
                  </a:moveTo>
                  <a:lnTo>
                    <a:pt x="804476" y="0"/>
                  </a:lnTo>
                  <a:lnTo>
                    <a:pt x="804476" y="113617"/>
                  </a:lnTo>
                  <a:lnTo>
                    <a:pt x="0" y="1136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2818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804476" cy="104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2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29847" y="4384838"/>
            <a:ext cx="7500082" cy="1652937"/>
            <a:chOff x="0" y="0"/>
            <a:chExt cx="1975330" cy="4353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75330" cy="435341"/>
            </a:xfrm>
            <a:custGeom>
              <a:avLst/>
              <a:gdLst/>
              <a:ahLst/>
              <a:cxnLst/>
              <a:rect l="l" t="t" r="r" b="b"/>
              <a:pathLst>
                <a:path w="1975330" h="435341">
                  <a:moveTo>
                    <a:pt x="0" y="0"/>
                  </a:moveTo>
                  <a:lnTo>
                    <a:pt x="1975330" y="0"/>
                  </a:lnTo>
                  <a:lnTo>
                    <a:pt x="1975330" y="435341"/>
                  </a:lnTo>
                  <a:lnTo>
                    <a:pt x="0" y="4353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B6DCD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975330" cy="425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2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50929" y="2872956"/>
            <a:ext cx="7509023" cy="50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개선점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21524" y="2134154"/>
            <a:ext cx="3783916" cy="50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9"/>
              </a:lnSpc>
            </a:pPr>
            <a:r>
              <a:rPr lang="en-US" sz="3399" b="1" spc="-135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아이콘 폰트 최적화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50929" y="3492090"/>
            <a:ext cx="7509023" cy="198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-88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개발 환경이나 빌드 될 때 기능을 추가하는 vite 플러그인 기능으로 </a:t>
            </a:r>
          </a:p>
          <a:p>
            <a:pPr algn="l">
              <a:lnSpc>
                <a:spcPts val="3080"/>
              </a:lnSpc>
            </a:pPr>
            <a:r>
              <a:rPr lang="en-US" sz="2200" spc="-88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플러그인을 제작하여 전체 코드에 Icon의 이름을 뽑아와 link 태그로 폰트를 다운로드 받도록 설계</a:t>
            </a:r>
          </a:p>
          <a:p>
            <a:pPr algn="l">
              <a:lnSpc>
                <a:spcPts val="3080"/>
              </a:lnSpc>
            </a:pPr>
            <a:endParaRPr lang="en-US" sz="2200" spc="-88">
              <a:solidFill>
                <a:srgbClr val="222223"/>
              </a:solidFill>
              <a:latin typeface="Neo Sans"/>
              <a:ea typeface="Neo Sans"/>
              <a:cs typeface="Neo Sans"/>
              <a:sym typeface="Neo Sans"/>
            </a:endParaRPr>
          </a:p>
          <a:p>
            <a:pPr algn="l">
              <a:lnSpc>
                <a:spcPts val="3080"/>
              </a:lnSpc>
            </a:pPr>
            <a:r>
              <a:rPr lang="en-US" sz="2200" spc="-88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3.6MB → 17KB로 아이콘 폰트 사이즈 개선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25956" y="3454830"/>
            <a:ext cx="3372148" cy="16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"/>
              </a:lnSpc>
              <a:spcBef>
                <a:spcPct val="0"/>
              </a:spcBef>
            </a:pPr>
            <a:r>
              <a:rPr lang="en-US" sz="1200" b="1">
                <a:solidFill>
                  <a:srgbClr val="B281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모든 Vue.js 파일 추출 및 icons 이름 저장할 Set 생성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16711" y="4155088"/>
            <a:ext cx="3186261" cy="16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"/>
              </a:lnSpc>
              <a:spcBef>
                <a:spcPct val="0"/>
              </a:spcBef>
            </a:pPr>
            <a:r>
              <a:rPr lang="en-US" sz="1200" b="1">
                <a:solidFill>
                  <a:srgbClr val="7B6DC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Icon 컴포넌트 name prop 추출, icons 셋에 저장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415249" y="6628325"/>
            <a:ext cx="3912096" cy="16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"/>
              </a:lnSpc>
              <a:spcBef>
                <a:spcPct val="0"/>
              </a:spcBef>
            </a:pPr>
            <a:r>
              <a:rPr lang="en-US" sz="1200" b="1">
                <a:solidFill>
                  <a:srgbClr val="6DCD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필요한 icon만 다운로드 받는 link태그를 head 태그 위에 삽입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595245" y="6837875"/>
            <a:ext cx="8494602" cy="559136"/>
            <a:chOff x="0" y="0"/>
            <a:chExt cx="2237262" cy="1472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237262" cy="147262"/>
            </a:xfrm>
            <a:custGeom>
              <a:avLst/>
              <a:gdLst/>
              <a:ahLst/>
              <a:cxnLst/>
              <a:rect l="l" t="t" r="r" b="b"/>
              <a:pathLst>
                <a:path w="2237262" h="147262">
                  <a:moveTo>
                    <a:pt x="0" y="0"/>
                  </a:moveTo>
                  <a:lnTo>
                    <a:pt x="2237262" y="0"/>
                  </a:lnTo>
                  <a:lnTo>
                    <a:pt x="2237262" y="147262"/>
                  </a:lnTo>
                  <a:lnTo>
                    <a:pt x="0" y="147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DCD9F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9525"/>
              <a:ext cx="2237262" cy="13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801136" y="0"/>
              <a:ext cx="2581216" cy="853167"/>
              <a:chOff x="0" y="0"/>
              <a:chExt cx="509870" cy="1685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09870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509870" h="168527">
                    <a:moveTo>
                      <a:pt x="84263" y="0"/>
                    </a:moveTo>
                    <a:lnTo>
                      <a:pt x="425606" y="0"/>
                    </a:lnTo>
                    <a:cubicBezTo>
                      <a:pt x="447954" y="0"/>
                      <a:pt x="469387" y="8878"/>
                      <a:pt x="485190" y="24680"/>
                    </a:cubicBezTo>
                    <a:cubicBezTo>
                      <a:pt x="500992" y="40483"/>
                      <a:pt x="509870" y="61915"/>
                      <a:pt x="509870" y="84263"/>
                    </a:cubicBezTo>
                    <a:lnTo>
                      <a:pt x="509870" y="84263"/>
                    </a:lnTo>
                    <a:cubicBezTo>
                      <a:pt x="509870" y="130801"/>
                      <a:pt x="472144" y="168527"/>
                      <a:pt x="42560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509870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555328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B4B4B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기능</a:t>
              </a: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/개선점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65379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647048" y="273802"/>
              <a:ext cx="2953434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42950" y="2115104"/>
            <a:ext cx="8503591" cy="5867478"/>
          </a:xfrm>
          <a:custGeom>
            <a:avLst/>
            <a:gdLst/>
            <a:ahLst/>
            <a:cxnLst/>
            <a:rect l="l" t="t" r="r" b="b"/>
            <a:pathLst>
              <a:path w="8503591" h="5867478">
                <a:moveTo>
                  <a:pt x="0" y="0"/>
                </a:moveTo>
                <a:lnTo>
                  <a:pt x="8503591" y="0"/>
                </a:lnTo>
                <a:lnTo>
                  <a:pt x="8503591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50929" y="2874335"/>
            <a:ext cx="7509023" cy="50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개선점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21524" y="2134154"/>
            <a:ext cx="6038313" cy="50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9"/>
              </a:lnSpc>
            </a:pPr>
            <a:r>
              <a:rPr lang="en-US" sz="3399" b="1" spc="-135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Django signals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50929" y="3493469"/>
            <a:ext cx="7509023" cy="198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-88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Django의 Signals 기능을 사용하여 </a:t>
            </a:r>
          </a:p>
          <a:p>
            <a:pPr algn="l">
              <a:lnSpc>
                <a:spcPts val="3080"/>
              </a:lnSpc>
            </a:pPr>
            <a:r>
              <a:rPr lang="en-US" sz="2200" spc="-88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게시글이 업로드 될 때 / 댓글 작성 또는 삭제 / 좋아요 또는 좋아요 취소</a:t>
            </a:r>
          </a:p>
          <a:p>
            <a:pPr algn="l">
              <a:lnSpc>
                <a:spcPts val="3080"/>
              </a:lnSpc>
            </a:pPr>
            <a:r>
              <a:rPr lang="en-US" sz="2200" spc="-88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동작에서 UserInteraction 테이블에 로그를 기록하고 게시글에 임베딩 벡터를 업데이트하는 동작을 백그라운드로 돌아가도록 개선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801136" y="0"/>
              <a:ext cx="2581216" cy="853167"/>
              <a:chOff x="0" y="0"/>
              <a:chExt cx="509870" cy="1685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09870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509870" h="168527">
                    <a:moveTo>
                      <a:pt x="84263" y="0"/>
                    </a:moveTo>
                    <a:lnTo>
                      <a:pt x="425606" y="0"/>
                    </a:lnTo>
                    <a:cubicBezTo>
                      <a:pt x="447954" y="0"/>
                      <a:pt x="469387" y="8878"/>
                      <a:pt x="485190" y="24680"/>
                    </a:cubicBezTo>
                    <a:cubicBezTo>
                      <a:pt x="500992" y="40483"/>
                      <a:pt x="509870" y="61915"/>
                      <a:pt x="509870" y="84263"/>
                    </a:cubicBezTo>
                    <a:lnTo>
                      <a:pt x="509870" y="84263"/>
                    </a:lnTo>
                    <a:cubicBezTo>
                      <a:pt x="509870" y="130801"/>
                      <a:pt x="472144" y="168527"/>
                      <a:pt x="42560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509870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555328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B4B4B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기능</a:t>
              </a: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/개선점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65379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647048" y="273802"/>
              <a:ext cx="2953434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649039" y="1995327"/>
            <a:ext cx="9310227" cy="5579997"/>
          </a:xfrm>
          <a:custGeom>
            <a:avLst/>
            <a:gdLst/>
            <a:ahLst/>
            <a:cxnLst/>
            <a:rect l="l" t="t" r="r" b="b"/>
            <a:pathLst>
              <a:path w="9310227" h="5579997">
                <a:moveTo>
                  <a:pt x="0" y="0"/>
                </a:moveTo>
                <a:lnTo>
                  <a:pt x="9310226" y="0"/>
                </a:lnTo>
                <a:lnTo>
                  <a:pt x="9310226" y="5579996"/>
                </a:lnTo>
                <a:lnTo>
                  <a:pt x="0" y="557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96" r="-1108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50929" y="2874335"/>
            <a:ext cx="7509023" cy="50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개선점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21524" y="2134154"/>
            <a:ext cx="6038313" cy="50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9"/>
              </a:lnSpc>
            </a:pPr>
            <a:r>
              <a:rPr lang="en-US" sz="3399" b="1" spc="-135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Microsoft Clarity 모니터링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50929" y="3493469"/>
            <a:ext cx="7509023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-88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모니터링 툴로 Microsoft Clarity을 도입하여 행동 녹화, </a:t>
            </a:r>
          </a:p>
          <a:p>
            <a:pPr algn="l">
              <a:lnSpc>
                <a:spcPts val="3080"/>
              </a:lnSpc>
            </a:pPr>
            <a:r>
              <a:rPr lang="en-US" sz="2200" spc="-88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웹사이트 히트맵 표시 등을 확인하여 프론트엔드 QA 진행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0869942" y="0"/>
              <a:ext cx="2507646" cy="853167"/>
              <a:chOff x="0" y="0"/>
              <a:chExt cx="495338" cy="1685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95338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495338" h="168527">
                    <a:moveTo>
                      <a:pt x="84263" y="0"/>
                    </a:moveTo>
                    <a:lnTo>
                      <a:pt x="411074" y="0"/>
                    </a:lnTo>
                    <a:cubicBezTo>
                      <a:pt x="433422" y="0"/>
                      <a:pt x="454855" y="8878"/>
                      <a:pt x="470657" y="24680"/>
                    </a:cubicBezTo>
                    <a:cubicBezTo>
                      <a:pt x="486460" y="40483"/>
                      <a:pt x="495338" y="61915"/>
                      <a:pt x="495338" y="84263"/>
                    </a:cubicBezTo>
                    <a:lnTo>
                      <a:pt x="495338" y="84263"/>
                    </a:lnTo>
                    <a:cubicBezTo>
                      <a:pt x="495338" y="130801"/>
                      <a:pt x="457612" y="168527"/>
                      <a:pt x="411074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95338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587350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시연 영상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965379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15027" y="273802"/>
              <a:ext cx="2953434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  <p:pic>
        <p:nvPicPr>
          <p:cNvPr id="18" name="bandicam 2025-12-25 17-55-54-191">
            <a:hlinkClick r:id="" action="ppaction://media"/>
            <a:extLst>
              <a:ext uri="{FF2B5EF4-FFF2-40B4-BE49-F238E27FC236}">
                <a16:creationId xmlns:a16="http://schemas.microsoft.com/office/drawing/2014/main" id="{EF9257C5-FD55-43B0-81D7-0213822E1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700" y="1617107"/>
            <a:ext cx="12718266" cy="6650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215" y="3652733"/>
            <a:ext cx="15117758" cy="2152136"/>
            <a:chOff x="0" y="0"/>
            <a:chExt cx="3981632" cy="566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1632" cy="566818"/>
            </a:xfrm>
            <a:custGeom>
              <a:avLst/>
              <a:gdLst/>
              <a:ahLst/>
              <a:cxnLst/>
              <a:rect l="l" t="t" r="r" b="b"/>
              <a:pathLst>
                <a:path w="3981632" h="566818">
                  <a:moveTo>
                    <a:pt x="17924" y="0"/>
                  </a:moveTo>
                  <a:lnTo>
                    <a:pt x="3963708" y="0"/>
                  </a:lnTo>
                  <a:cubicBezTo>
                    <a:pt x="3973607" y="0"/>
                    <a:pt x="3981632" y="8025"/>
                    <a:pt x="3981632" y="17924"/>
                  </a:cubicBezTo>
                  <a:lnTo>
                    <a:pt x="3981632" y="548894"/>
                  </a:lnTo>
                  <a:cubicBezTo>
                    <a:pt x="3981632" y="558793"/>
                    <a:pt x="3973607" y="566818"/>
                    <a:pt x="3963708" y="566818"/>
                  </a:cubicBezTo>
                  <a:lnTo>
                    <a:pt x="17924" y="566818"/>
                  </a:lnTo>
                  <a:cubicBezTo>
                    <a:pt x="8025" y="566818"/>
                    <a:pt x="0" y="558793"/>
                    <a:pt x="0" y="548894"/>
                  </a:cubicBezTo>
                  <a:lnTo>
                    <a:pt x="0" y="17924"/>
                  </a:lnTo>
                  <a:cubicBezTo>
                    <a:pt x="0" y="8025"/>
                    <a:pt x="8025" y="0"/>
                    <a:pt x="179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04040">
                    <a:alpha val="10000"/>
                  </a:srgbClr>
                </a:gs>
                <a:gs pos="100000">
                  <a:srgbClr val="404040">
                    <a:alpha val="10000"/>
                  </a:srgbClr>
                </a:gs>
              </a:gsLst>
              <a:lin ang="0"/>
            </a:gradFill>
            <a:ln w="19050" cap="rnd">
              <a:solidFill>
                <a:srgbClr val="B2818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1632" cy="60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소감을 남겨주세요!                                                                                                                                                                                            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1215" y="6090619"/>
            <a:ext cx="6735926" cy="2152136"/>
            <a:chOff x="0" y="0"/>
            <a:chExt cx="1774071" cy="566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4071" cy="566818"/>
            </a:xfrm>
            <a:custGeom>
              <a:avLst/>
              <a:gdLst/>
              <a:ahLst/>
              <a:cxnLst/>
              <a:rect l="l" t="t" r="r" b="b"/>
              <a:pathLst>
                <a:path w="1774071" h="566818">
                  <a:moveTo>
                    <a:pt x="40227" y="0"/>
                  </a:moveTo>
                  <a:lnTo>
                    <a:pt x="1733844" y="0"/>
                  </a:lnTo>
                  <a:cubicBezTo>
                    <a:pt x="1756061" y="0"/>
                    <a:pt x="1774071" y="18010"/>
                    <a:pt x="1774071" y="40227"/>
                  </a:cubicBezTo>
                  <a:lnTo>
                    <a:pt x="1774071" y="526591"/>
                  </a:lnTo>
                  <a:cubicBezTo>
                    <a:pt x="1774071" y="548807"/>
                    <a:pt x="1756061" y="566818"/>
                    <a:pt x="1733844" y="566818"/>
                  </a:cubicBezTo>
                  <a:lnTo>
                    <a:pt x="40227" y="566818"/>
                  </a:lnTo>
                  <a:cubicBezTo>
                    <a:pt x="29558" y="566818"/>
                    <a:pt x="19326" y="562580"/>
                    <a:pt x="11782" y="555036"/>
                  </a:cubicBezTo>
                  <a:cubicBezTo>
                    <a:pt x="4238" y="547491"/>
                    <a:pt x="0" y="537260"/>
                    <a:pt x="0" y="526591"/>
                  </a:cubicBezTo>
                  <a:lnTo>
                    <a:pt x="0" y="40227"/>
                  </a:lnTo>
                  <a:cubicBezTo>
                    <a:pt x="0" y="18010"/>
                    <a:pt x="18010" y="0"/>
                    <a:pt x="40227" y="0"/>
                  </a:cubicBezTo>
                  <a:close/>
                </a:path>
              </a:pathLst>
            </a:custGeom>
            <a:solidFill>
              <a:srgbClr val="B2818D"/>
            </a:solidFill>
            <a:ln w="19050" cap="rnd">
              <a:solidFill>
                <a:srgbClr val="40404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4071" cy="60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63047" y="6090619"/>
            <a:ext cx="6735926" cy="2152136"/>
            <a:chOff x="0" y="0"/>
            <a:chExt cx="1774071" cy="5668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74071" cy="566818"/>
            </a:xfrm>
            <a:custGeom>
              <a:avLst/>
              <a:gdLst/>
              <a:ahLst/>
              <a:cxnLst/>
              <a:rect l="l" t="t" r="r" b="b"/>
              <a:pathLst>
                <a:path w="1774071" h="566818">
                  <a:moveTo>
                    <a:pt x="40227" y="0"/>
                  </a:moveTo>
                  <a:lnTo>
                    <a:pt x="1733844" y="0"/>
                  </a:lnTo>
                  <a:cubicBezTo>
                    <a:pt x="1756061" y="0"/>
                    <a:pt x="1774071" y="18010"/>
                    <a:pt x="1774071" y="40227"/>
                  </a:cubicBezTo>
                  <a:lnTo>
                    <a:pt x="1774071" y="526591"/>
                  </a:lnTo>
                  <a:cubicBezTo>
                    <a:pt x="1774071" y="548807"/>
                    <a:pt x="1756061" y="566818"/>
                    <a:pt x="1733844" y="566818"/>
                  </a:cubicBezTo>
                  <a:lnTo>
                    <a:pt x="40227" y="566818"/>
                  </a:lnTo>
                  <a:cubicBezTo>
                    <a:pt x="29558" y="566818"/>
                    <a:pt x="19326" y="562580"/>
                    <a:pt x="11782" y="555036"/>
                  </a:cubicBezTo>
                  <a:cubicBezTo>
                    <a:pt x="4238" y="547491"/>
                    <a:pt x="0" y="537260"/>
                    <a:pt x="0" y="526591"/>
                  </a:cubicBezTo>
                  <a:lnTo>
                    <a:pt x="0" y="40227"/>
                  </a:lnTo>
                  <a:cubicBezTo>
                    <a:pt x="0" y="18010"/>
                    <a:pt x="18010" y="0"/>
                    <a:pt x="402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04040">
                    <a:alpha val="10000"/>
                  </a:srgbClr>
                </a:gs>
                <a:gs pos="100000">
                  <a:srgbClr val="404040">
                    <a:alpha val="10000"/>
                  </a:srgbClr>
                </a:gs>
              </a:gsLst>
              <a:lin ang="0"/>
            </a:gradFill>
            <a:ln w="19050" cap="rnd">
              <a:solidFill>
                <a:srgbClr val="B2818D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74071" cy="60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4755" y="3959856"/>
            <a:ext cx="1369660" cy="1537889"/>
            <a:chOff x="0" y="0"/>
            <a:chExt cx="2043470" cy="22944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3470" cy="2294461"/>
            </a:xfrm>
            <a:custGeom>
              <a:avLst/>
              <a:gdLst/>
              <a:ahLst/>
              <a:cxnLst/>
              <a:rect l="l" t="t" r="r" b="b"/>
              <a:pathLst>
                <a:path w="2043470" h="2294461">
                  <a:moveTo>
                    <a:pt x="180878" y="0"/>
                  </a:moveTo>
                  <a:lnTo>
                    <a:pt x="1862592" y="0"/>
                  </a:lnTo>
                  <a:cubicBezTo>
                    <a:pt x="1910564" y="0"/>
                    <a:pt x="1956571" y="19057"/>
                    <a:pt x="1990492" y="52978"/>
                  </a:cubicBezTo>
                  <a:cubicBezTo>
                    <a:pt x="2024414" y="86899"/>
                    <a:pt x="2043470" y="132906"/>
                    <a:pt x="2043470" y="180878"/>
                  </a:cubicBezTo>
                  <a:lnTo>
                    <a:pt x="2043470" y="2113583"/>
                  </a:lnTo>
                  <a:cubicBezTo>
                    <a:pt x="2043470" y="2161555"/>
                    <a:pt x="2024414" y="2207562"/>
                    <a:pt x="1990492" y="2241483"/>
                  </a:cubicBezTo>
                  <a:cubicBezTo>
                    <a:pt x="1956571" y="2275404"/>
                    <a:pt x="1910564" y="2294461"/>
                    <a:pt x="1862592" y="2294461"/>
                  </a:cubicBezTo>
                  <a:lnTo>
                    <a:pt x="180878" y="2294461"/>
                  </a:lnTo>
                  <a:cubicBezTo>
                    <a:pt x="132906" y="2294461"/>
                    <a:pt x="86899" y="2275404"/>
                    <a:pt x="52978" y="2241483"/>
                  </a:cubicBezTo>
                  <a:cubicBezTo>
                    <a:pt x="19057" y="2207562"/>
                    <a:pt x="0" y="2161555"/>
                    <a:pt x="0" y="2113583"/>
                  </a:cubicBezTo>
                  <a:lnTo>
                    <a:pt x="0" y="180878"/>
                  </a:lnTo>
                  <a:cubicBezTo>
                    <a:pt x="0" y="132906"/>
                    <a:pt x="19057" y="86899"/>
                    <a:pt x="52978" y="52978"/>
                  </a:cubicBezTo>
                  <a:cubicBezTo>
                    <a:pt x="86899" y="19057"/>
                    <a:pt x="132906" y="0"/>
                    <a:pt x="180878" y="0"/>
                  </a:cubicBezTo>
                  <a:close/>
                </a:path>
              </a:pathLst>
            </a:custGeom>
            <a:blipFill>
              <a:blip r:embed="rId2"/>
              <a:stretch>
                <a:fillRect l="-6141" r="-6141"/>
              </a:stretch>
            </a:blipFill>
            <a:ln w="19050" cap="rnd">
              <a:solidFill>
                <a:srgbClr val="404040"/>
              </a:solidFill>
              <a:prstDash val="solid"/>
              <a:round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84755" y="6397742"/>
            <a:ext cx="1369660" cy="1537889"/>
            <a:chOff x="0" y="0"/>
            <a:chExt cx="2043470" cy="22944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3470" cy="2294461"/>
            </a:xfrm>
            <a:custGeom>
              <a:avLst/>
              <a:gdLst/>
              <a:ahLst/>
              <a:cxnLst/>
              <a:rect l="l" t="t" r="r" b="b"/>
              <a:pathLst>
                <a:path w="2043470" h="2294461">
                  <a:moveTo>
                    <a:pt x="180878" y="0"/>
                  </a:moveTo>
                  <a:lnTo>
                    <a:pt x="1862592" y="0"/>
                  </a:lnTo>
                  <a:cubicBezTo>
                    <a:pt x="1910564" y="0"/>
                    <a:pt x="1956571" y="19057"/>
                    <a:pt x="1990492" y="52978"/>
                  </a:cubicBezTo>
                  <a:cubicBezTo>
                    <a:pt x="2024414" y="86899"/>
                    <a:pt x="2043470" y="132906"/>
                    <a:pt x="2043470" y="180878"/>
                  </a:cubicBezTo>
                  <a:lnTo>
                    <a:pt x="2043470" y="2113583"/>
                  </a:lnTo>
                  <a:cubicBezTo>
                    <a:pt x="2043470" y="2161555"/>
                    <a:pt x="2024414" y="2207562"/>
                    <a:pt x="1990492" y="2241483"/>
                  </a:cubicBezTo>
                  <a:cubicBezTo>
                    <a:pt x="1956571" y="2275404"/>
                    <a:pt x="1910564" y="2294461"/>
                    <a:pt x="1862592" y="2294461"/>
                  </a:cubicBezTo>
                  <a:lnTo>
                    <a:pt x="180878" y="2294461"/>
                  </a:lnTo>
                  <a:cubicBezTo>
                    <a:pt x="132906" y="2294461"/>
                    <a:pt x="86899" y="2275404"/>
                    <a:pt x="52978" y="2241483"/>
                  </a:cubicBezTo>
                  <a:cubicBezTo>
                    <a:pt x="19057" y="2207562"/>
                    <a:pt x="0" y="2161555"/>
                    <a:pt x="0" y="2113583"/>
                  </a:cubicBezTo>
                  <a:lnTo>
                    <a:pt x="0" y="180878"/>
                  </a:lnTo>
                  <a:cubicBezTo>
                    <a:pt x="0" y="132906"/>
                    <a:pt x="19057" y="86899"/>
                    <a:pt x="52978" y="52978"/>
                  </a:cubicBezTo>
                  <a:cubicBezTo>
                    <a:pt x="86899" y="19057"/>
                    <a:pt x="132906" y="0"/>
                    <a:pt x="180878" y="0"/>
                  </a:cubicBezTo>
                  <a:close/>
                </a:path>
              </a:pathLst>
            </a:custGeom>
            <a:blipFill>
              <a:blip r:embed="rId3"/>
              <a:stretch>
                <a:fillRect l="-6141" r="-6141"/>
              </a:stretch>
            </a:blipFill>
            <a:ln w="19050" cap="rnd">
              <a:solidFill>
                <a:srgbClr val="404040"/>
              </a:solidFill>
              <a:prstDash val="solid"/>
              <a:round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9566587" y="6397742"/>
            <a:ext cx="1369660" cy="1537889"/>
            <a:chOff x="0" y="0"/>
            <a:chExt cx="2043470" cy="22944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3470" cy="2294461"/>
            </a:xfrm>
            <a:custGeom>
              <a:avLst/>
              <a:gdLst/>
              <a:ahLst/>
              <a:cxnLst/>
              <a:rect l="l" t="t" r="r" b="b"/>
              <a:pathLst>
                <a:path w="2043470" h="2294461">
                  <a:moveTo>
                    <a:pt x="180878" y="0"/>
                  </a:moveTo>
                  <a:lnTo>
                    <a:pt x="1862592" y="0"/>
                  </a:lnTo>
                  <a:cubicBezTo>
                    <a:pt x="1910564" y="0"/>
                    <a:pt x="1956571" y="19057"/>
                    <a:pt x="1990492" y="52978"/>
                  </a:cubicBezTo>
                  <a:cubicBezTo>
                    <a:pt x="2024414" y="86899"/>
                    <a:pt x="2043470" y="132906"/>
                    <a:pt x="2043470" y="180878"/>
                  </a:cubicBezTo>
                  <a:lnTo>
                    <a:pt x="2043470" y="2113583"/>
                  </a:lnTo>
                  <a:cubicBezTo>
                    <a:pt x="2043470" y="2161555"/>
                    <a:pt x="2024414" y="2207562"/>
                    <a:pt x="1990492" y="2241483"/>
                  </a:cubicBezTo>
                  <a:cubicBezTo>
                    <a:pt x="1956571" y="2275404"/>
                    <a:pt x="1910564" y="2294461"/>
                    <a:pt x="1862592" y="2294461"/>
                  </a:cubicBezTo>
                  <a:lnTo>
                    <a:pt x="180878" y="2294461"/>
                  </a:lnTo>
                  <a:cubicBezTo>
                    <a:pt x="132906" y="2294461"/>
                    <a:pt x="86899" y="2275404"/>
                    <a:pt x="52978" y="2241483"/>
                  </a:cubicBezTo>
                  <a:cubicBezTo>
                    <a:pt x="19057" y="2207562"/>
                    <a:pt x="0" y="2161555"/>
                    <a:pt x="0" y="2113583"/>
                  </a:cubicBezTo>
                  <a:lnTo>
                    <a:pt x="0" y="180878"/>
                  </a:lnTo>
                  <a:cubicBezTo>
                    <a:pt x="0" y="132906"/>
                    <a:pt x="19057" y="86899"/>
                    <a:pt x="52978" y="52978"/>
                  </a:cubicBezTo>
                  <a:cubicBezTo>
                    <a:pt x="86899" y="19057"/>
                    <a:pt x="132906" y="0"/>
                    <a:pt x="180878" y="0"/>
                  </a:cubicBezTo>
                  <a:close/>
                </a:path>
              </a:pathLst>
            </a:custGeom>
            <a:blipFill>
              <a:blip r:embed="rId4"/>
              <a:stretch>
                <a:fillRect l="-6141" r="-6141"/>
              </a:stretch>
            </a:blipFill>
            <a:ln w="19050" cap="rnd">
              <a:solidFill>
                <a:srgbClr val="404040"/>
              </a:solidFill>
              <a:prstDash val="solid"/>
              <a:round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582640"/>
            <a:ext cx="12506306" cy="168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10999" b="1" spc="-439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소감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05479" y="6863373"/>
            <a:ext cx="5538423" cy="109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76"/>
              </a:lnSpc>
              <a:spcBef>
                <a:spcPct val="0"/>
              </a:spcBef>
            </a:pPr>
            <a:r>
              <a:rPr lang="en-US" sz="1600" spc="-40">
                <a:solidFill>
                  <a:srgbClr val="F4F2F1"/>
                </a:solidFill>
                <a:latin typeface="Canva Sans"/>
                <a:ea typeface="Canva Sans"/>
                <a:cs typeface="Canva Sans"/>
                <a:sym typeface="Canva Sans"/>
              </a:rPr>
              <a:t>로컬 모델부터 시작하였으나, 클라우드 전환이라는 큰 도전을 하게 되어 의미 있었습니다. 그리고 개발하는 과정에서 요구 사항 명세서를 작성하고, git-flow를 경험해보면서 조직생활에서의 협업의 중요성을 느낀 거 같습니다.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87311" y="6863373"/>
            <a:ext cx="5281647" cy="109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6"/>
              </a:lnSpc>
            </a:pPr>
            <a:r>
              <a:rPr lang="en-US" sz="1600" spc="-40">
                <a:solidFill>
                  <a:srgbClr val="222223"/>
                </a:solidFill>
                <a:latin typeface="Canva Sans"/>
                <a:ea typeface="Canva Sans"/>
                <a:cs typeface="Canva Sans"/>
                <a:sym typeface="Canva Sans"/>
              </a:rPr>
              <a:t>프로젝트 개발을 떠나서 일정이 있어야 앞으로 나아가야할 길이 보인다는 점을 스프레드 시트로 일정을 관리하며 통해 크게 배울 수 있었습니다. 프로젝트 진행하면서 의지력이 점점 떨어졌는데 계속해서 유지할 수 있도록 꾸준히 단련해야겠다는 생각이 들었습니다.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05479" y="3978906"/>
            <a:ext cx="5281647" cy="3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囊中之錐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05479" y="6416792"/>
            <a:ext cx="5281647" cy="3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2600" b="1" spc="-104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조영진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87311" y="6416792"/>
            <a:ext cx="5281647" cy="3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이명재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3439059" y="0"/>
              <a:ext cx="3508692" cy="853167"/>
              <a:chOff x="0" y="0"/>
              <a:chExt cx="693075" cy="16852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93075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693075" h="168527">
                    <a:moveTo>
                      <a:pt x="84263" y="0"/>
                    </a:moveTo>
                    <a:lnTo>
                      <a:pt x="608811" y="0"/>
                    </a:lnTo>
                    <a:cubicBezTo>
                      <a:pt x="631160" y="0"/>
                      <a:pt x="652592" y="8878"/>
                      <a:pt x="668395" y="24680"/>
                    </a:cubicBezTo>
                    <a:cubicBezTo>
                      <a:pt x="684197" y="40483"/>
                      <a:pt x="693075" y="61915"/>
                      <a:pt x="693075" y="84263"/>
                    </a:cubicBezTo>
                    <a:lnTo>
                      <a:pt x="693075" y="84263"/>
                    </a:lnTo>
                    <a:cubicBezTo>
                      <a:pt x="693075" y="130801"/>
                      <a:pt x="655349" y="168527"/>
                      <a:pt x="608811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693075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3656989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소감 및 인사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965379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15027" y="273802"/>
              <a:ext cx="2953434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0389095" y="273802"/>
              <a:ext cx="346934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0330" y="9238853"/>
            <a:ext cx="507340" cy="5073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4F2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98861" y="1807400"/>
            <a:ext cx="5330750" cy="6448804"/>
            <a:chOff x="0" y="0"/>
            <a:chExt cx="1483168" cy="17942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3168" cy="1794249"/>
            </a:xfrm>
            <a:custGeom>
              <a:avLst/>
              <a:gdLst/>
              <a:ahLst/>
              <a:cxnLst/>
              <a:rect l="l" t="t" r="r" b="b"/>
              <a:pathLst>
                <a:path w="1483168" h="1794249">
                  <a:moveTo>
                    <a:pt x="1387570" y="0"/>
                  </a:moveTo>
                  <a:lnTo>
                    <a:pt x="95598" y="0"/>
                  </a:lnTo>
                  <a:cubicBezTo>
                    <a:pt x="42801" y="0"/>
                    <a:pt x="0" y="42801"/>
                    <a:pt x="0" y="95598"/>
                  </a:cubicBezTo>
                  <a:lnTo>
                    <a:pt x="0" y="1496329"/>
                  </a:lnTo>
                  <a:cubicBezTo>
                    <a:pt x="0" y="1549126"/>
                    <a:pt x="42801" y="1591927"/>
                    <a:pt x="95598" y="1591927"/>
                  </a:cubicBezTo>
                  <a:lnTo>
                    <a:pt x="204343" y="1591927"/>
                  </a:lnTo>
                  <a:cubicBezTo>
                    <a:pt x="231994" y="1591927"/>
                    <a:pt x="258291" y="1603899"/>
                    <a:pt x="276447" y="1624754"/>
                  </a:cubicBezTo>
                  <a:lnTo>
                    <a:pt x="395420" y="1761415"/>
                  </a:lnTo>
                  <a:cubicBezTo>
                    <a:pt x="413574" y="1782273"/>
                    <a:pt x="439871" y="1794248"/>
                    <a:pt x="467524" y="1794249"/>
                  </a:cubicBezTo>
                  <a:lnTo>
                    <a:pt x="1015644" y="1794249"/>
                  </a:lnTo>
                  <a:cubicBezTo>
                    <a:pt x="1043296" y="1794250"/>
                    <a:pt x="1069593" y="1782277"/>
                    <a:pt x="1087749" y="1761421"/>
                  </a:cubicBezTo>
                  <a:lnTo>
                    <a:pt x="1206720" y="1624761"/>
                  </a:lnTo>
                  <a:cubicBezTo>
                    <a:pt x="1224876" y="1603906"/>
                    <a:pt x="1251173" y="1591933"/>
                    <a:pt x="1278824" y="1591933"/>
                  </a:cubicBezTo>
                  <a:lnTo>
                    <a:pt x="1387570" y="1591933"/>
                  </a:lnTo>
                  <a:cubicBezTo>
                    <a:pt x="1440368" y="1591933"/>
                    <a:pt x="1483168" y="1549133"/>
                    <a:pt x="1483168" y="1496335"/>
                  </a:cubicBezTo>
                  <a:lnTo>
                    <a:pt x="1483168" y="95598"/>
                  </a:lnTo>
                  <a:cubicBezTo>
                    <a:pt x="1483168" y="42801"/>
                    <a:pt x="1440368" y="0"/>
                    <a:pt x="1387570" y="0"/>
                  </a:cubicBezTo>
                  <a:close/>
                </a:path>
              </a:pathLst>
            </a:custGeom>
            <a:blipFill>
              <a:blip r:embed="rId2"/>
              <a:stretch>
                <a:fillRect l="-20974"/>
              </a:stretch>
            </a:blipFill>
            <a:ln w="19050" cap="sq">
              <a:solidFill>
                <a:srgbClr val="404040"/>
              </a:solidFill>
              <a:prstDash val="solid"/>
              <a:miter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28700" y="1988375"/>
            <a:ext cx="10200362" cy="517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59"/>
              </a:lnSpc>
            </a:pPr>
            <a:r>
              <a:rPr lang="en-US" sz="19843" b="1" spc="-793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Thank</a:t>
            </a:r>
          </a:p>
          <a:p>
            <a:pPr marL="0" lvl="0" indent="0" algn="l">
              <a:lnSpc>
                <a:spcPts val="17859"/>
              </a:lnSpc>
            </a:pPr>
            <a:r>
              <a:rPr lang="en-US" sz="19843" b="1" spc="-793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3439059" y="0"/>
              <a:ext cx="3508692" cy="853167"/>
              <a:chOff x="0" y="0"/>
              <a:chExt cx="693075" cy="1685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93075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693075" h="168527">
                    <a:moveTo>
                      <a:pt x="84263" y="0"/>
                    </a:moveTo>
                    <a:lnTo>
                      <a:pt x="608811" y="0"/>
                    </a:lnTo>
                    <a:cubicBezTo>
                      <a:pt x="631160" y="0"/>
                      <a:pt x="652592" y="8878"/>
                      <a:pt x="668395" y="24680"/>
                    </a:cubicBezTo>
                    <a:cubicBezTo>
                      <a:pt x="684197" y="40483"/>
                      <a:pt x="693075" y="61915"/>
                      <a:pt x="693075" y="84263"/>
                    </a:cubicBezTo>
                    <a:lnTo>
                      <a:pt x="693075" y="84263"/>
                    </a:lnTo>
                    <a:cubicBezTo>
                      <a:pt x="693075" y="130801"/>
                      <a:pt x="655349" y="168527"/>
                      <a:pt x="608811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693075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656989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소감 및 인사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965379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15027" y="273802"/>
              <a:ext cx="2953434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389095" y="273802"/>
              <a:ext cx="346934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5779" y="1510251"/>
            <a:ext cx="2418727" cy="2926023"/>
            <a:chOff x="0" y="0"/>
            <a:chExt cx="1483168" cy="17942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3168" cy="1794249"/>
            </a:xfrm>
            <a:custGeom>
              <a:avLst/>
              <a:gdLst/>
              <a:ahLst/>
              <a:cxnLst/>
              <a:rect l="l" t="t" r="r" b="b"/>
              <a:pathLst>
                <a:path w="1483168" h="1794249">
                  <a:moveTo>
                    <a:pt x="1387570" y="0"/>
                  </a:moveTo>
                  <a:lnTo>
                    <a:pt x="95598" y="0"/>
                  </a:lnTo>
                  <a:cubicBezTo>
                    <a:pt x="42801" y="0"/>
                    <a:pt x="0" y="42801"/>
                    <a:pt x="0" y="95598"/>
                  </a:cubicBezTo>
                  <a:lnTo>
                    <a:pt x="0" y="1496329"/>
                  </a:lnTo>
                  <a:cubicBezTo>
                    <a:pt x="0" y="1549126"/>
                    <a:pt x="42801" y="1591927"/>
                    <a:pt x="95598" y="1591927"/>
                  </a:cubicBezTo>
                  <a:lnTo>
                    <a:pt x="204343" y="1591927"/>
                  </a:lnTo>
                  <a:cubicBezTo>
                    <a:pt x="231994" y="1591927"/>
                    <a:pt x="258291" y="1603899"/>
                    <a:pt x="276447" y="1624754"/>
                  </a:cubicBezTo>
                  <a:lnTo>
                    <a:pt x="395420" y="1761415"/>
                  </a:lnTo>
                  <a:cubicBezTo>
                    <a:pt x="413574" y="1782273"/>
                    <a:pt x="439871" y="1794248"/>
                    <a:pt x="467524" y="1794249"/>
                  </a:cubicBezTo>
                  <a:lnTo>
                    <a:pt x="1015644" y="1794249"/>
                  </a:lnTo>
                  <a:cubicBezTo>
                    <a:pt x="1043296" y="1794250"/>
                    <a:pt x="1069593" y="1782277"/>
                    <a:pt x="1087749" y="1761421"/>
                  </a:cubicBezTo>
                  <a:lnTo>
                    <a:pt x="1206720" y="1624761"/>
                  </a:lnTo>
                  <a:cubicBezTo>
                    <a:pt x="1224876" y="1603906"/>
                    <a:pt x="1251173" y="1591933"/>
                    <a:pt x="1278824" y="1591933"/>
                  </a:cubicBezTo>
                  <a:lnTo>
                    <a:pt x="1387570" y="1591933"/>
                  </a:lnTo>
                  <a:cubicBezTo>
                    <a:pt x="1440368" y="1591933"/>
                    <a:pt x="1483168" y="1549133"/>
                    <a:pt x="1483168" y="1496335"/>
                  </a:cubicBezTo>
                  <a:lnTo>
                    <a:pt x="1483168" y="95598"/>
                  </a:lnTo>
                  <a:cubicBezTo>
                    <a:pt x="1483168" y="42801"/>
                    <a:pt x="1440368" y="0"/>
                    <a:pt x="1387570" y="0"/>
                  </a:cubicBezTo>
                  <a:close/>
                </a:path>
              </a:pathLst>
            </a:custGeom>
            <a:blipFill>
              <a:blip r:embed="rId2"/>
              <a:stretch>
                <a:fillRect l="-10487" r="-10487"/>
              </a:stretch>
            </a:blipFill>
            <a:ln w="19050" cap="sq">
              <a:solidFill>
                <a:srgbClr val="40404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8700" y="4855373"/>
            <a:ext cx="2492885" cy="3015735"/>
            <a:chOff x="0" y="0"/>
            <a:chExt cx="1483168" cy="1794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83168" cy="1794249"/>
            </a:xfrm>
            <a:custGeom>
              <a:avLst/>
              <a:gdLst/>
              <a:ahLst/>
              <a:cxnLst/>
              <a:rect l="l" t="t" r="r" b="b"/>
              <a:pathLst>
                <a:path w="1483168" h="1794249">
                  <a:moveTo>
                    <a:pt x="1387570" y="0"/>
                  </a:moveTo>
                  <a:lnTo>
                    <a:pt x="95598" y="0"/>
                  </a:lnTo>
                  <a:cubicBezTo>
                    <a:pt x="42801" y="0"/>
                    <a:pt x="0" y="42801"/>
                    <a:pt x="0" y="95598"/>
                  </a:cubicBezTo>
                  <a:lnTo>
                    <a:pt x="0" y="1496329"/>
                  </a:lnTo>
                  <a:cubicBezTo>
                    <a:pt x="0" y="1549126"/>
                    <a:pt x="42801" y="1591927"/>
                    <a:pt x="95598" y="1591927"/>
                  </a:cubicBezTo>
                  <a:lnTo>
                    <a:pt x="204343" y="1591927"/>
                  </a:lnTo>
                  <a:cubicBezTo>
                    <a:pt x="231994" y="1591927"/>
                    <a:pt x="258291" y="1603899"/>
                    <a:pt x="276447" y="1624754"/>
                  </a:cubicBezTo>
                  <a:lnTo>
                    <a:pt x="395420" y="1761415"/>
                  </a:lnTo>
                  <a:cubicBezTo>
                    <a:pt x="413574" y="1782273"/>
                    <a:pt x="439871" y="1794248"/>
                    <a:pt x="467524" y="1794249"/>
                  </a:cubicBezTo>
                  <a:lnTo>
                    <a:pt x="1015644" y="1794249"/>
                  </a:lnTo>
                  <a:cubicBezTo>
                    <a:pt x="1043296" y="1794250"/>
                    <a:pt x="1069593" y="1782277"/>
                    <a:pt x="1087749" y="1761421"/>
                  </a:cubicBezTo>
                  <a:lnTo>
                    <a:pt x="1206720" y="1624761"/>
                  </a:lnTo>
                  <a:cubicBezTo>
                    <a:pt x="1224876" y="1603906"/>
                    <a:pt x="1251173" y="1591933"/>
                    <a:pt x="1278824" y="1591933"/>
                  </a:cubicBezTo>
                  <a:lnTo>
                    <a:pt x="1387570" y="1591933"/>
                  </a:lnTo>
                  <a:cubicBezTo>
                    <a:pt x="1440368" y="1591933"/>
                    <a:pt x="1483168" y="1549133"/>
                    <a:pt x="1483168" y="1496335"/>
                  </a:cubicBezTo>
                  <a:lnTo>
                    <a:pt x="1483168" y="95598"/>
                  </a:lnTo>
                  <a:cubicBezTo>
                    <a:pt x="1483168" y="42801"/>
                    <a:pt x="1440368" y="0"/>
                    <a:pt x="1387570" y="0"/>
                  </a:cubicBezTo>
                  <a:close/>
                </a:path>
              </a:pathLst>
            </a:custGeom>
            <a:blipFill>
              <a:blip r:embed="rId3"/>
              <a:stretch>
                <a:fillRect l="-10487" r="-10487"/>
              </a:stretch>
            </a:blipFill>
            <a:ln w="19050" cap="sq">
              <a:solidFill>
                <a:srgbClr val="404040"/>
              </a:solidFill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3766" y="1734351"/>
            <a:ext cx="6732409" cy="51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7"/>
              </a:lnSpc>
            </a:pPr>
            <a:r>
              <a:rPr lang="en-US" sz="4174" b="1" spc="-246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팀장: 조영진 ( 인프라, 백엔드 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3766" y="4979198"/>
            <a:ext cx="7825834" cy="499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57"/>
              </a:lnSpc>
            </a:pPr>
            <a:r>
              <a:rPr lang="en-US" sz="4174" b="1" spc="-246" dirty="0" err="1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팀원</a:t>
            </a:r>
            <a:r>
              <a:rPr lang="en-US" sz="4174" b="1" spc="-246" dirty="0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4174" b="1" spc="-246" dirty="0" err="1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이명재</a:t>
            </a:r>
            <a:r>
              <a:rPr lang="en-US" sz="4174" b="1" spc="-246" dirty="0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 </a:t>
            </a:r>
            <a:r>
              <a:rPr lang="en-US" sz="4174" b="1" spc="-246" dirty="0" err="1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프론트엔드</a:t>
            </a:r>
            <a:r>
              <a:rPr lang="en-US" sz="4174" b="1" spc="-246" dirty="0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4174" b="1" spc="-246" dirty="0" err="1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백엔드</a:t>
            </a:r>
            <a:r>
              <a:rPr lang="en-US" sz="4174" b="1" spc="-246" dirty="0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5009" y="8719129"/>
            <a:ext cx="16730351" cy="51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7"/>
              </a:lnSpc>
            </a:pPr>
            <a:r>
              <a:rPr lang="en-US" sz="4174" b="1" spc="-246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공통:  추천시스템 데이터 수집 (레딧, 디시인사이트), QA 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13766" y="2445511"/>
            <a:ext cx="13045534" cy="15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3009">
                <a:solidFill>
                  <a:srgbClr val="222223"/>
                </a:solidFill>
                <a:latin typeface="Canva Sans"/>
                <a:ea typeface="Canva Sans"/>
                <a:cs typeface="Canva Sans"/>
                <a:sym typeface="Canva Sans"/>
              </a:rPr>
              <a:t>전반 인프라 세팅 및 Django 기반 백엔드 API 서버 구축</a:t>
            </a:r>
          </a:p>
          <a:p>
            <a:pPr algn="l">
              <a:lnSpc>
                <a:spcPts val="4092"/>
              </a:lnSpc>
            </a:pPr>
            <a:r>
              <a:rPr lang="en-US" sz="3009">
                <a:solidFill>
                  <a:srgbClr val="222223"/>
                </a:solidFill>
                <a:latin typeface="Canva Sans"/>
                <a:ea typeface="Canva Sans"/>
                <a:cs typeface="Canva Sans"/>
                <a:sym typeface="Canva Sans"/>
              </a:rPr>
              <a:t>AWS Bedrock &amp; OpenSearch 연동을 통한 시맨틱 검색 구현</a:t>
            </a:r>
          </a:p>
          <a:p>
            <a:pPr algn="l">
              <a:lnSpc>
                <a:spcPts val="4092"/>
              </a:lnSpc>
            </a:pPr>
            <a:endParaRPr lang="en-US" sz="3009">
              <a:solidFill>
                <a:srgbClr val="222223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3766" y="5690624"/>
            <a:ext cx="13045534" cy="15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3009">
                <a:solidFill>
                  <a:srgbClr val="222223"/>
                </a:solidFill>
                <a:latin typeface="Canva Sans"/>
                <a:ea typeface="Canva Sans"/>
                <a:cs typeface="Canva Sans"/>
                <a:sym typeface="Canva Sans"/>
              </a:rPr>
              <a:t>서비스 프론트엔드 전반 개발 및 AWS Amplify 배포</a:t>
            </a:r>
          </a:p>
          <a:p>
            <a:pPr algn="l">
              <a:lnSpc>
                <a:spcPts val="4092"/>
              </a:lnSpc>
            </a:pPr>
            <a:r>
              <a:rPr lang="en-US" sz="3009">
                <a:solidFill>
                  <a:srgbClr val="222223"/>
                </a:solidFill>
                <a:latin typeface="Canva Sans"/>
                <a:ea typeface="Canva Sans"/>
                <a:cs typeface="Canva Sans"/>
                <a:sym typeface="Canva Sans"/>
              </a:rPr>
              <a:t>pgvector 추천 알고리즘 로직 구현</a:t>
            </a:r>
          </a:p>
          <a:p>
            <a:pPr algn="l">
              <a:lnSpc>
                <a:spcPts val="4092"/>
              </a:lnSpc>
            </a:pPr>
            <a:endParaRPr lang="en-US" sz="3009">
              <a:solidFill>
                <a:srgbClr val="222223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790501" y="0"/>
              <a:ext cx="3072832" cy="853167"/>
              <a:chOff x="0" y="0"/>
              <a:chExt cx="606979" cy="1685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06979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606979" h="168527">
                    <a:moveTo>
                      <a:pt x="84263" y="0"/>
                    </a:moveTo>
                    <a:lnTo>
                      <a:pt x="522716" y="0"/>
                    </a:lnTo>
                    <a:cubicBezTo>
                      <a:pt x="569253" y="0"/>
                      <a:pt x="606979" y="37726"/>
                      <a:pt x="606979" y="84263"/>
                    </a:cubicBezTo>
                    <a:lnTo>
                      <a:pt x="606979" y="84263"/>
                    </a:lnTo>
                    <a:cubicBezTo>
                      <a:pt x="606979" y="106611"/>
                      <a:pt x="598101" y="128044"/>
                      <a:pt x="582299" y="143847"/>
                    </a:cubicBezTo>
                    <a:cubicBezTo>
                      <a:pt x="566496" y="159649"/>
                      <a:pt x="545064" y="168527"/>
                      <a:pt x="52271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606979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790501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소개 및 역할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247710" y="273802"/>
              <a:ext cx="250817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536440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647048" y="273802"/>
              <a:ext cx="2953434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950" y="2031926"/>
            <a:ext cx="7663038" cy="6492378"/>
            <a:chOff x="0" y="0"/>
            <a:chExt cx="1213847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2"/>
              <a:stretch>
                <a:fillRect l="-27549" r="-275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47907" y="8883015"/>
            <a:ext cx="135447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주 타겟층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21524" y="2675045"/>
            <a:ext cx="750902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AI 기반의 초개인화(Hyper-Personalization) 콘텐츠 큐레이션을 원하는 2030 도파민 추구 세대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21524" y="2134154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타겟층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0929" y="4483730"/>
            <a:ext cx="750902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동영상 쇼츠: 시각적 자극 위주의 빠른 소비에 집중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게시글 숏폼: 읽고 이해하는 과정 자체에 초점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50929" y="4113191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주요 차별점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50929" y="6561133"/>
            <a:ext cx="750902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영상 위주의 숏폼 시장에서 벗어나, 읽고 이해하는 즐거움'에 집중한 새로운 텍스트 플랫폼을 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50929" y="6185848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결론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790501" y="0"/>
              <a:ext cx="3072832" cy="853167"/>
              <a:chOff x="0" y="0"/>
              <a:chExt cx="606979" cy="1685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06979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606979" h="168527">
                    <a:moveTo>
                      <a:pt x="84263" y="0"/>
                    </a:moveTo>
                    <a:lnTo>
                      <a:pt x="522716" y="0"/>
                    </a:lnTo>
                    <a:cubicBezTo>
                      <a:pt x="569253" y="0"/>
                      <a:pt x="606979" y="37726"/>
                      <a:pt x="606979" y="84263"/>
                    </a:cubicBezTo>
                    <a:lnTo>
                      <a:pt x="606979" y="84263"/>
                    </a:lnTo>
                    <a:cubicBezTo>
                      <a:pt x="606979" y="106611"/>
                      <a:pt x="598101" y="128044"/>
                      <a:pt x="582299" y="143847"/>
                    </a:cubicBezTo>
                    <a:cubicBezTo>
                      <a:pt x="566496" y="159649"/>
                      <a:pt x="545064" y="168527"/>
                      <a:pt x="52271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606979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790501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소개 및 역할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247710" y="273802"/>
              <a:ext cx="250817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536440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647048" y="273802"/>
              <a:ext cx="2953434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950" y="2031926"/>
            <a:ext cx="7663038" cy="6492378"/>
            <a:chOff x="0" y="0"/>
            <a:chExt cx="1213847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2"/>
              <a:stretch>
                <a:fillRect l="-27549" r="-275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21524" y="2747034"/>
            <a:ext cx="750902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GPU 모델 비용에 대한 부담감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다양한 허깅페이스 모델 사용 경험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21524" y="2206143"/>
            <a:ext cx="375451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기존엔 로컬 환경에서 제작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50929" y="5040479"/>
            <a:ext cx="7509023" cy="186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유연성 및 확장성이 좋음.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각 서비스 별로 분류되어 있어 역할 분담이 편함.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실 서버 배포 경험을 쌓기 위함.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AWS 모델을 사용해보기 위함.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0929" y="4665194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클라우드 변경 이유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790501" y="0"/>
              <a:ext cx="3072832" cy="853167"/>
              <a:chOff x="0" y="0"/>
              <a:chExt cx="606979" cy="1685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06979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606979" h="168527">
                    <a:moveTo>
                      <a:pt x="84263" y="0"/>
                    </a:moveTo>
                    <a:lnTo>
                      <a:pt x="522716" y="0"/>
                    </a:lnTo>
                    <a:cubicBezTo>
                      <a:pt x="569253" y="0"/>
                      <a:pt x="606979" y="37726"/>
                      <a:pt x="606979" y="84263"/>
                    </a:cubicBezTo>
                    <a:lnTo>
                      <a:pt x="606979" y="84263"/>
                    </a:lnTo>
                    <a:cubicBezTo>
                      <a:pt x="606979" y="106611"/>
                      <a:pt x="598101" y="128044"/>
                      <a:pt x="582299" y="143847"/>
                    </a:cubicBezTo>
                    <a:cubicBezTo>
                      <a:pt x="566496" y="159649"/>
                      <a:pt x="545064" y="168527"/>
                      <a:pt x="522716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606979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90501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소개 및 역할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247710" y="273802"/>
              <a:ext cx="250817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구성도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536440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647048" y="273802"/>
              <a:ext cx="2953434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950" y="2031926"/>
            <a:ext cx="7663038" cy="6492378"/>
            <a:chOff x="0" y="0"/>
            <a:chExt cx="1213847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2"/>
              <a:stretch>
                <a:fillRect t="-7483" b="-748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596262" y="2031926"/>
            <a:ext cx="7663038" cy="6492378"/>
            <a:chOff x="0" y="0"/>
            <a:chExt cx="1213847" cy="10284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3"/>
              <a:stretch>
                <a:fillRect b="-1183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17289" y="8769192"/>
            <a:ext cx="1894388" cy="3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인프라 구성도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80587" y="8769192"/>
            <a:ext cx="1894388" cy="3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ERD 설계도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467150" y="0"/>
              <a:ext cx="2069290" cy="853167"/>
              <a:chOff x="0" y="0"/>
              <a:chExt cx="408749" cy="16852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8749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408749" h="168527">
                    <a:moveTo>
                      <a:pt x="84263" y="0"/>
                    </a:moveTo>
                    <a:lnTo>
                      <a:pt x="324485" y="0"/>
                    </a:lnTo>
                    <a:cubicBezTo>
                      <a:pt x="371023" y="0"/>
                      <a:pt x="408749" y="37726"/>
                      <a:pt x="408749" y="84263"/>
                    </a:cubicBezTo>
                    <a:lnTo>
                      <a:pt x="408749" y="84263"/>
                    </a:lnTo>
                    <a:cubicBezTo>
                      <a:pt x="408749" y="130801"/>
                      <a:pt x="371023" y="168527"/>
                      <a:pt x="324485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08749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965379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구성도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536440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647048" y="273802"/>
              <a:ext cx="2953434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950" y="2031926"/>
            <a:ext cx="7663038" cy="6492378"/>
            <a:chOff x="0" y="0"/>
            <a:chExt cx="1213847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2"/>
              <a:stretch>
                <a:fillRect l="-7215" r="-721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596262" y="4105255"/>
            <a:ext cx="7663038" cy="4419049"/>
            <a:chOff x="0" y="0"/>
            <a:chExt cx="1213847" cy="6999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3847" cy="699990"/>
            </a:xfrm>
            <a:custGeom>
              <a:avLst/>
              <a:gdLst/>
              <a:ahLst/>
              <a:cxnLst/>
              <a:rect l="l" t="t" r="r" b="b"/>
              <a:pathLst>
                <a:path w="1213847" h="699990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667661"/>
                  </a:lnTo>
                  <a:cubicBezTo>
                    <a:pt x="1213847" y="676235"/>
                    <a:pt x="1210441" y="684458"/>
                    <a:pt x="1204378" y="690521"/>
                  </a:cubicBezTo>
                  <a:cubicBezTo>
                    <a:pt x="1198315" y="696584"/>
                    <a:pt x="1190092" y="699990"/>
                    <a:pt x="1181518" y="699990"/>
                  </a:cubicBezTo>
                  <a:lnTo>
                    <a:pt x="32329" y="699990"/>
                  </a:lnTo>
                  <a:cubicBezTo>
                    <a:pt x="23755" y="699990"/>
                    <a:pt x="15532" y="696584"/>
                    <a:pt x="9469" y="690521"/>
                  </a:cubicBezTo>
                  <a:cubicBezTo>
                    <a:pt x="3406" y="684458"/>
                    <a:pt x="0" y="676235"/>
                    <a:pt x="0" y="667661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3"/>
              <a:stretch>
                <a:fillRect l="-14634" r="-2687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7289" y="8769192"/>
            <a:ext cx="1894388" cy="3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인프라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6262" y="2603293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frontent: njjc.kro.kr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6262" y="3118904"/>
            <a:ext cx="343803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backend: api.njjc.kro.kr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6262" y="2050976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분리된 인증서 관리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34880" y="8769192"/>
            <a:ext cx="189438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인증서 화면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5467150" y="0"/>
              <a:ext cx="2069290" cy="853167"/>
              <a:chOff x="0" y="0"/>
              <a:chExt cx="408749" cy="1685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08749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408749" h="168527">
                    <a:moveTo>
                      <a:pt x="84263" y="0"/>
                    </a:moveTo>
                    <a:lnTo>
                      <a:pt x="324485" y="0"/>
                    </a:lnTo>
                    <a:cubicBezTo>
                      <a:pt x="371023" y="0"/>
                      <a:pt x="408749" y="37726"/>
                      <a:pt x="408749" y="84263"/>
                    </a:cubicBezTo>
                    <a:lnTo>
                      <a:pt x="408749" y="84263"/>
                    </a:lnTo>
                    <a:cubicBezTo>
                      <a:pt x="408749" y="130801"/>
                      <a:pt x="371023" y="168527"/>
                      <a:pt x="324485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408749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965379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구성도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536440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647048" y="273802"/>
              <a:ext cx="2953434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950" y="2031926"/>
            <a:ext cx="7663038" cy="6492378"/>
            <a:chOff x="0" y="0"/>
            <a:chExt cx="1213847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2"/>
              <a:stretch>
                <a:fillRect l="-2037" r="-203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7289" y="8769192"/>
            <a:ext cx="1894388" cy="3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인프라 구성도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50929" y="3338114"/>
            <a:ext cx="750902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사용자가 게시물 업로드 시 1024차원의 숫자 배열로 변환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검색 시 코사인 유사도가 가장 가까운 게시글 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21524" y="2134154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이벤트기반 아키텍쳐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0929" y="2967574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sqs 요청 구조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50929" y="5580715"/>
            <a:ext cx="750902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사용자가 게시물 이미지 업로드 시 이미지의 라벨 반환 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음란물/폭력물일 경우 DB 자동 업데이트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50929" y="5210175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s3 요청 구조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5467150" y="0"/>
              <a:ext cx="2069290" cy="853167"/>
              <a:chOff x="0" y="0"/>
              <a:chExt cx="408749" cy="16852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08749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408749" h="168527">
                    <a:moveTo>
                      <a:pt x="84263" y="0"/>
                    </a:moveTo>
                    <a:lnTo>
                      <a:pt x="324485" y="0"/>
                    </a:lnTo>
                    <a:cubicBezTo>
                      <a:pt x="371023" y="0"/>
                      <a:pt x="408749" y="37726"/>
                      <a:pt x="408749" y="84263"/>
                    </a:cubicBezTo>
                    <a:lnTo>
                      <a:pt x="408749" y="84263"/>
                    </a:lnTo>
                    <a:cubicBezTo>
                      <a:pt x="408749" y="130801"/>
                      <a:pt x="371023" y="168527"/>
                      <a:pt x="324485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408749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965379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구성도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536440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647048" y="273802"/>
              <a:ext cx="2953434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950" y="2031926"/>
            <a:ext cx="7663038" cy="6492378"/>
            <a:chOff x="0" y="0"/>
            <a:chExt cx="1213847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2"/>
              <a:stretch>
                <a:fillRect t="-4475" b="-44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37316" y="8769192"/>
            <a:ext cx="225433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백엔드 통신 구조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50929" y="3338114"/>
            <a:ext cx="750902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 사용자 질의 1024차원 벡터로 변환 후 검색 수행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게시글의 문맥 분석 후 유사 게시물 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21524" y="2134154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사용 엔진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0929" y="2967574"/>
            <a:ext cx="528435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opensearch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50929" y="5465064"/>
            <a:ext cx="7509023" cy="369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(사용자_선호도_콘텐츠_유사도_점수 * 0.4) 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+ (협업_점수 * 0.4) 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+ (최신글 * 0.2)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사용자 선호도 벡터: SBERT 모델 활용 후 768 차원 변환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협업 필터링 벡터: SVD 기법 활용하여 잠재관계를 64차원 추출</a:t>
            </a:r>
          </a:p>
          <a:p>
            <a:pPr algn="l">
              <a:lnSpc>
                <a:spcPts val="3640"/>
              </a:lnSpc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 </a:t>
            </a:r>
          </a:p>
          <a:p>
            <a:pPr algn="l">
              <a:lnSpc>
                <a:spcPts val="3640"/>
              </a:lnSpc>
            </a:pPr>
            <a:endParaRPr lang="en-US" sz="2600" spc="-104">
              <a:solidFill>
                <a:srgbClr val="222223"/>
              </a:solidFill>
              <a:latin typeface="Neo Sans"/>
              <a:ea typeface="Neo Sans"/>
              <a:cs typeface="Neo Sans"/>
              <a:sym typeface="Neo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0929" y="5094524"/>
            <a:ext cx="293861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pgvector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5467150" y="0"/>
              <a:ext cx="2069290" cy="853167"/>
              <a:chOff x="0" y="0"/>
              <a:chExt cx="408749" cy="16852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08749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408749" h="168527">
                    <a:moveTo>
                      <a:pt x="84263" y="0"/>
                    </a:moveTo>
                    <a:lnTo>
                      <a:pt x="324485" y="0"/>
                    </a:lnTo>
                    <a:cubicBezTo>
                      <a:pt x="371023" y="0"/>
                      <a:pt x="408749" y="37726"/>
                      <a:pt x="408749" y="84263"/>
                    </a:cubicBezTo>
                    <a:lnTo>
                      <a:pt x="408749" y="84263"/>
                    </a:lnTo>
                    <a:cubicBezTo>
                      <a:pt x="408749" y="130801"/>
                      <a:pt x="371023" y="168527"/>
                      <a:pt x="324485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408749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965379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구성도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536440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647048" y="273802"/>
              <a:ext cx="2953434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6950" y="2031926"/>
            <a:ext cx="7663038" cy="6492378"/>
            <a:chOff x="0" y="0"/>
            <a:chExt cx="1213847" cy="1028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847" cy="1028411"/>
            </a:xfrm>
            <a:custGeom>
              <a:avLst/>
              <a:gdLst/>
              <a:ahLst/>
              <a:cxnLst/>
              <a:rect l="l" t="t" r="r" b="b"/>
              <a:pathLst>
                <a:path w="1213847" h="1028411">
                  <a:moveTo>
                    <a:pt x="32329" y="0"/>
                  </a:moveTo>
                  <a:lnTo>
                    <a:pt x="1181518" y="0"/>
                  </a:lnTo>
                  <a:cubicBezTo>
                    <a:pt x="1190092" y="0"/>
                    <a:pt x="1198315" y="3406"/>
                    <a:pt x="1204378" y="9469"/>
                  </a:cubicBezTo>
                  <a:cubicBezTo>
                    <a:pt x="1210441" y="15532"/>
                    <a:pt x="1213847" y="23755"/>
                    <a:pt x="1213847" y="32329"/>
                  </a:cubicBezTo>
                  <a:lnTo>
                    <a:pt x="1213847" y="996082"/>
                  </a:lnTo>
                  <a:cubicBezTo>
                    <a:pt x="1213847" y="1004656"/>
                    <a:pt x="1210441" y="1012879"/>
                    <a:pt x="1204378" y="1018942"/>
                  </a:cubicBezTo>
                  <a:cubicBezTo>
                    <a:pt x="1198315" y="1025005"/>
                    <a:pt x="1190092" y="1028411"/>
                    <a:pt x="1181518" y="1028411"/>
                  </a:cubicBezTo>
                  <a:lnTo>
                    <a:pt x="32329" y="1028411"/>
                  </a:lnTo>
                  <a:cubicBezTo>
                    <a:pt x="23755" y="1028411"/>
                    <a:pt x="15532" y="1025005"/>
                    <a:pt x="9469" y="1018942"/>
                  </a:cubicBezTo>
                  <a:cubicBezTo>
                    <a:pt x="3406" y="1012879"/>
                    <a:pt x="0" y="1004656"/>
                    <a:pt x="0" y="996082"/>
                  </a:cubicBezTo>
                  <a:lnTo>
                    <a:pt x="0" y="32329"/>
                  </a:lnTo>
                  <a:cubicBezTo>
                    <a:pt x="0" y="23755"/>
                    <a:pt x="3406" y="15532"/>
                    <a:pt x="9469" y="9469"/>
                  </a:cubicBezTo>
                  <a:cubicBezTo>
                    <a:pt x="15532" y="3406"/>
                    <a:pt x="23755" y="0"/>
                    <a:pt x="32329" y="0"/>
                  </a:cubicBezTo>
                  <a:close/>
                </a:path>
              </a:pathLst>
            </a:custGeom>
            <a:blipFill>
              <a:blip r:embed="rId3"/>
              <a:stretch>
                <a:fillRect b="-2829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44361"/>
            <a:ext cx="12710813" cy="639875"/>
            <a:chOff x="0" y="0"/>
            <a:chExt cx="16947750" cy="85316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6947750" cy="853167"/>
              <a:chOff x="0" y="0"/>
              <a:chExt cx="3347704" cy="1685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347704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3347704" h="168527">
                    <a:moveTo>
                      <a:pt x="36545" y="0"/>
                    </a:moveTo>
                    <a:lnTo>
                      <a:pt x="3311159" y="0"/>
                    </a:lnTo>
                    <a:cubicBezTo>
                      <a:pt x="3320851" y="0"/>
                      <a:pt x="3330147" y="3850"/>
                      <a:pt x="3337000" y="10704"/>
                    </a:cubicBezTo>
                    <a:cubicBezTo>
                      <a:pt x="3343854" y="17557"/>
                      <a:pt x="3347704" y="26853"/>
                      <a:pt x="3347704" y="36545"/>
                    </a:cubicBezTo>
                    <a:lnTo>
                      <a:pt x="3347704" y="131982"/>
                    </a:lnTo>
                    <a:cubicBezTo>
                      <a:pt x="3347704" y="152165"/>
                      <a:pt x="3331342" y="168527"/>
                      <a:pt x="3311159" y="168527"/>
                    </a:cubicBezTo>
                    <a:lnTo>
                      <a:pt x="36545" y="168527"/>
                    </a:lnTo>
                    <a:cubicBezTo>
                      <a:pt x="16362" y="168527"/>
                      <a:pt x="0" y="152165"/>
                      <a:pt x="0" y="131982"/>
                    </a:cubicBezTo>
                    <a:lnTo>
                      <a:pt x="0" y="36545"/>
                    </a:lnTo>
                    <a:cubicBezTo>
                      <a:pt x="0" y="16362"/>
                      <a:pt x="16362" y="0"/>
                      <a:pt x="36545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3347704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5467150" y="0"/>
              <a:ext cx="2069290" cy="853167"/>
              <a:chOff x="0" y="0"/>
              <a:chExt cx="408749" cy="1685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08749" cy="168527"/>
              </a:xfrm>
              <a:custGeom>
                <a:avLst/>
                <a:gdLst/>
                <a:ahLst/>
                <a:cxnLst/>
                <a:rect l="l" t="t" r="r" b="b"/>
                <a:pathLst>
                  <a:path w="408749" h="168527">
                    <a:moveTo>
                      <a:pt x="84263" y="0"/>
                    </a:moveTo>
                    <a:lnTo>
                      <a:pt x="324485" y="0"/>
                    </a:lnTo>
                    <a:cubicBezTo>
                      <a:pt x="371023" y="0"/>
                      <a:pt x="408749" y="37726"/>
                      <a:pt x="408749" y="84263"/>
                    </a:cubicBezTo>
                    <a:lnTo>
                      <a:pt x="408749" y="84263"/>
                    </a:lnTo>
                    <a:cubicBezTo>
                      <a:pt x="408749" y="130801"/>
                      <a:pt x="371023" y="168527"/>
                      <a:pt x="324485" y="168527"/>
                    </a:cubicBezTo>
                    <a:lnTo>
                      <a:pt x="84263" y="168527"/>
                    </a:lnTo>
                    <a:cubicBezTo>
                      <a:pt x="37726" y="168527"/>
                      <a:pt x="0" y="130801"/>
                      <a:pt x="0" y="84263"/>
                    </a:cubicBezTo>
                    <a:lnTo>
                      <a:pt x="0" y="84263"/>
                    </a:lnTo>
                    <a:cubicBezTo>
                      <a:pt x="0" y="37726"/>
                      <a:pt x="37726" y="0"/>
                      <a:pt x="84263" y="0"/>
                    </a:cubicBezTo>
                    <a:close/>
                  </a:path>
                </a:pathLst>
              </a:custGeom>
              <a:solidFill>
                <a:srgbClr val="B2818D"/>
              </a:solidFill>
              <a:ln w="19050" cap="rnd">
                <a:solidFill>
                  <a:srgbClr val="B2818D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08749" cy="2066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82330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메인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65379" y="235957"/>
              <a:ext cx="3072832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2199" b="1" spc="-12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구성도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072832" y="273802"/>
              <a:ext cx="2508171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소개 및 역할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536440" y="273802"/>
              <a:ext cx="3110608" cy="272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기능/개선점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647048" y="273802"/>
              <a:ext cx="2953434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시연 영상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78409" y="273802"/>
              <a:ext cx="3469341" cy="272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400">
                  <a:solidFill>
                    <a:srgbClr val="22222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소감 및 인사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905440" y="728472"/>
            <a:ext cx="2665375" cy="30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i="1" spc="-129">
                <a:solidFill>
                  <a:srgbClr val="222223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26 DEC,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566659" y="728472"/>
            <a:ext cx="692641" cy="30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2199" b="1" spc="-129">
                <a:solidFill>
                  <a:srgbClr val="2222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90805" y="8769192"/>
            <a:ext cx="374735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UserInteraction 테이블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21524" y="2134154"/>
            <a:ext cx="3783916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2600" b="1" spc="-104">
                <a:solidFill>
                  <a:srgbClr val="222223"/>
                </a:solidFill>
                <a:latin typeface="Neo Sans Bold"/>
                <a:ea typeface="Neo Sans Bold"/>
                <a:cs typeface="Neo Sans Bold"/>
                <a:sym typeface="Neo Sans Bold"/>
              </a:rPr>
              <a:t>협업 점수 계산 알고리즘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50929" y="2857957"/>
            <a:ext cx="7509023" cy="232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AutoNum type="arabicPeriod"/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 UserInteraction 테이블에서 score, post, user 추출</a:t>
            </a:r>
          </a:p>
          <a:p>
            <a:pPr marL="561341" lvl="1" indent="-280670" algn="l">
              <a:lnSpc>
                <a:spcPts val="3640"/>
              </a:lnSpc>
              <a:buAutoNum type="arabicPeriod"/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 열은 user, 행은 post, 각각의 점수는 score로 matrix 구성</a:t>
            </a:r>
          </a:p>
          <a:p>
            <a:pPr marL="561341" lvl="1" indent="-280670" algn="l">
              <a:lnSpc>
                <a:spcPts val="3640"/>
              </a:lnSpc>
              <a:buAutoNum type="arabicPeriod"/>
            </a:pPr>
            <a:r>
              <a:rPr lang="en-US" sz="2600" spc="-104">
                <a:solidFill>
                  <a:srgbClr val="222223"/>
                </a:solidFill>
                <a:latin typeface="Neo Sans"/>
                <a:ea typeface="Neo Sans"/>
                <a:cs typeface="Neo Sans"/>
                <a:sym typeface="Neo Sans"/>
              </a:rPr>
              <a:t> MF 알고리즘에 SVD 기법으로 User, Post 테이블의 cf_score 계산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41429" y="5342348"/>
            <a:ext cx="7509023" cy="65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72">
                <a:solidFill>
                  <a:srgbClr val="727272"/>
                </a:solidFill>
                <a:latin typeface="Neo Sans"/>
                <a:ea typeface="Neo Sans"/>
                <a:cs typeface="Neo Sans"/>
                <a:sym typeface="Neo Sans"/>
              </a:rPr>
              <a:t>*MF: Matrix를 사용자 잠재요인 행렬, 아이템 잠재요인 행렬, 두 행렬로 나누어 곱하고 학습하여 아이템을 추천하는 기술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41429" y="6020528"/>
            <a:ext cx="7509023" cy="65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72">
                <a:solidFill>
                  <a:srgbClr val="727272"/>
                </a:solidFill>
                <a:latin typeface="Neo Sans"/>
                <a:ea typeface="Neo Sans"/>
                <a:cs typeface="Neo Sans"/>
                <a:sym typeface="Neo Sans"/>
              </a:rPr>
              <a:t>*SVD: 특이값 행렬로 차원 저주 문제를 해결하고 사용자의 취향, 아이템의 특성을 찾아내는 기술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1038</Words>
  <Application>Microsoft Office PowerPoint</Application>
  <PresentationFormat>사용자 지정</PresentationFormat>
  <Paragraphs>253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Canva Sans Bold</vt:lpstr>
      <vt:lpstr>Canva Sans</vt:lpstr>
      <vt:lpstr>Canva Sans Italics</vt:lpstr>
      <vt:lpstr>Arial</vt:lpstr>
      <vt:lpstr>Neo Sans Bold</vt:lpstr>
      <vt:lpstr>Calibri</vt:lpstr>
      <vt:lpstr>Neo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NJJC Project Presentation</dc:title>
  <cp:lastModifiedBy>SSAFY</cp:lastModifiedBy>
  <cp:revision>3</cp:revision>
  <dcterms:created xsi:type="dcterms:W3CDTF">2006-08-16T00:00:00Z</dcterms:created>
  <dcterms:modified xsi:type="dcterms:W3CDTF">2026-01-06T07:13:18Z</dcterms:modified>
  <dc:identifier>DAG8ZuJAlx4</dc:identifier>
</cp:coreProperties>
</file>